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4" r:id="rId6"/>
    <p:sldId id="260" r:id="rId7"/>
    <p:sldId id="261" r:id="rId8"/>
    <p:sldId id="265" r:id="rId9"/>
    <p:sldId id="266" r:id="rId10"/>
    <p:sldId id="267" r:id="rId11"/>
    <p:sldId id="268" r:id="rId12"/>
    <p:sldId id="270" r:id="rId13"/>
    <p:sldId id="269" r:id="rId14"/>
    <p:sldId id="273" r:id="rId15"/>
    <p:sldId id="272" r:id="rId16"/>
    <p:sldId id="262" r:id="rId17"/>
  </p:sldIdLst>
  <p:sldSz cx="12192000" cy="6858000"/>
  <p:notesSz cx="12192000" cy="6858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Gmarket Sans Medium" panose="02000000000000000000" pitchFamily="50" charset="-128"/>
      <p:regular r:id="rId26"/>
    </p:embeddedFont>
    <p:embeddedFont>
      <p:font typeface="G마켓 산스 Bold" panose="02000000000000000000" pitchFamily="50" charset="-128"/>
      <p:regular r:id="rId27"/>
    </p:embeddedFont>
    <p:embeddedFont>
      <p:font typeface="High Tower Text" panose="02040502050506030303" pitchFamily="18" charset="0"/>
      <p:regular r:id="rId28"/>
      <p:italic r:id="rId29"/>
    </p:embeddedFont>
    <p:embeddedFont>
      <p:font typeface="Malgun Gothic" panose="020B0503020000020004" pitchFamily="34" charset="-127"/>
      <p:regular r:id="rId30"/>
      <p:bold r:id="rId31"/>
    </p:embeddedFont>
    <p:embeddedFont>
      <p:font typeface="Malgun Gothic" panose="020B0503020000020004" pitchFamily="34" charset="-127"/>
      <p:regular r:id="rId30"/>
      <p:bold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italic r:id="rId37"/>
    </p:embeddedFont>
    <p:embeddedFont>
      <p:font typeface="Roboto Condensed Medium" panose="02000000000000000000" pitchFamily="2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5ECF7"/>
    <a:srgbClr val="FFC000"/>
    <a:srgbClr val="FF0066"/>
    <a:srgbClr val="FF53A9"/>
    <a:srgbClr val="E0EEFF"/>
    <a:srgbClr val="7F7F7F"/>
    <a:srgbClr val="081F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94958" autoAdjust="0"/>
  </p:normalViewPr>
  <p:slideViewPr>
    <p:cSldViewPr>
      <p:cViewPr varScale="1">
        <p:scale>
          <a:sx n="81" d="100"/>
          <a:sy n="81" d="100"/>
        </p:scale>
        <p:origin x="1224" y="67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1262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4B24BD-E51D-6B85-EB8C-F6DE99CCE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B6AFC-38E3-182D-C097-9BFA75FA7A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31D61-F148-4CE4-BD3C-027D313048F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1956D-930B-3B7A-5626-2E711BCE7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14CEA-ED56-D47C-9CF6-7F1CBD3561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22596-1BE6-4529-B3C7-DC754D581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4BD6C-EBE9-45EF-8A06-CFC21D5075B9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5DEE0-B559-42F9-8045-C751E95931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2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DEE0-B559-42F9-8045-C751E959319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65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9A1D9D8-E16B-E500-2584-CAA3945E8E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8958" y="969640"/>
            <a:ext cx="2653842" cy="474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sz="3200" kern="1200" dirty="0"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CONTENTS</a:t>
            </a: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E23875C1-ADD5-CAC5-8AFF-A2A2FAB90340}"/>
              </a:ext>
            </a:extLst>
          </p:cNvPr>
          <p:cNvSpPr/>
          <p:nvPr userDrawn="1"/>
        </p:nvSpPr>
        <p:spPr>
          <a:xfrm>
            <a:off x="508000" y="0"/>
            <a:ext cx="25400" cy="1449070"/>
          </a:xfrm>
          <a:custGeom>
            <a:avLst/>
            <a:gdLst/>
            <a:ahLst/>
            <a:cxnLst/>
            <a:rect l="l" t="t" r="r" b="b"/>
            <a:pathLst>
              <a:path w="25400" h="1449070">
                <a:moveTo>
                  <a:pt x="25400" y="0"/>
                </a:moveTo>
                <a:lnTo>
                  <a:pt x="0" y="0"/>
                </a:lnTo>
                <a:lnTo>
                  <a:pt x="0" y="1448942"/>
                </a:lnTo>
                <a:lnTo>
                  <a:pt x="25400" y="1448942"/>
                </a:lnTo>
                <a:lnTo>
                  <a:pt x="25400" y="0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67A70F60-3AE8-2EDA-7C7A-06AAC20D536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07777"/>
          </a:xfrm>
        </p:spPr>
        <p:txBody>
          <a:bodyPr lIns="0" tIns="0" rIns="0" bIns="0"/>
          <a:lstStyle>
            <a:lvl1pPr algn="r">
              <a:defRPr sz="20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older 4">
            <a:extLst>
              <a:ext uri="{FF2B5EF4-FFF2-40B4-BE49-F238E27FC236}">
                <a16:creationId xmlns:a16="http://schemas.microsoft.com/office/drawing/2014/main" id="{63A87C1D-8985-458E-CEBE-DD052D0367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07777"/>
          </a:xfrm>
        </p:spPr>
        <p:txBody>
          <a:bodyPr lIns="0" tIns="0" rIns="0" bIns="0"/>
          <a:lstStyle>
            <a:lvl1pPr algn="r">
              <a:defRPr sz="20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9D8566A-DAAF-B283-42C1-5950B11065F9}"/>
              </a:ext>
            </a:extLst>
          </p:cNvPr>
          <p:cNvSpPr/>
          <p:nvPr userDrawn="1"/>
        </p:nvSpPr>
        <p:spPr>
          <a:xfrm>
            <a:off x="11183400" y="6400800"/>
            <a:ext cx="18000" cy="252000"/>
          </a:xfrm>
          <a:custGeom>
            <a:avLst/>
            <a:gdLst/>
            <a:ahLst/>
            <a:cxnLst/>
            <a:rect l="l" t="t" r="r" b="b"/>
            <a:pathLst>
              <a:path w="26034" h="1449070">
                <a:moveTo>
                  <a:pt x="25412" y="0"/>
                </a:moveTo>
                <a:lnTo>
                  <a:pt x="0" y="0"/>
                </a:lnTo>
                <a:lnTo>
                  <a:pt x="0" y="1448942"/>
                </a:lnTo>
                <a:lnTo>
                  <a:pt x="25412" y="1448942"/>
                </a:lnTo>
                <a:lnTo>
                  <a:pt x="25412" y="0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CD1F2-6AFD-4D27-82A1-05BEFD805E6D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07777"/>
          </a:xfrm>
        </p:spPr>
        <p:txBody>
          <a:bodyPr lIns="0" tIns="0" rIns="0" bIns="0"/>
          <a:lstStyle>
            <a:lvl1pPr algn="r">
              <a:defRPr sz="20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0E1C539-8D43-D805-02B1-688FE4BF573C}"/>
              </a:ext>
            </a:extLst>
          </p:cNvPr>
          <p:cNvSpPr/>
          <p:nvPr userDrawn="1"/>
        </p:nvSpPr>
        <p:spPr>
          <a:xfrm>
            <a:off x="11183400" y="6400800"/>
            <a:ext cx="18000" cy="252000"/>
          </a:xfrm>
          <a:custGeom>
            <a:avLst/>
            <a:gdLst/>
            <a:ahLst/>
            <a:cxnLst/>
            <a:rect l="l" t="t" r="r" b="b"/>
            <a:pathLst>
              <a:path w="26034" h="1449070">
                <a:moveTo>
                  <a:pt x="25412" y="0"/>
                </a:moveTo>
                <a:lnTo>
                  <a:pt x="0" y="0"/>
                </a:lnTo>
                <a:lnTo>
                  <a:pt x="0" y="1448942"/>
                </a:lnTo>
                <a:lnTo>
                  <a:pt x="25412" y="1448942"/>
                </a:lnTo>
                <a:lnTo>
                  <a:pt x="25412" y="0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D2AB435-BB16-785A-747E-2CAC18CC3D23}"/>
              </a:ext>
            </a:extLst>
          </p:cNvPr>
          <p:cNvSpPr/>
          <p:nvPr userDrawn="1"/>
        </p:nvSpPr>
        <p:spPr>
          <a:xfrm>
            <a:off x="533400" y="0"/>
            <a:ext cx="26034" cy="828000"/>
          </a:xfrm>
          <a:custGeom>
            <a:avLst/>
            <a:gdLst/>
            <a:ahLst/>
            <a:cxnLst/>
            <a:rect l="l" t="t" r="r" b="b"/>
            <a:pathLst>
              <a:path w="26034" h="1449070">
                <a:moveTo>
                  <a:pt x="25412" y="0"/>
                </a:moveTo>
                <a:lnTo>
                  <a:pt x="0" y="0"/>
                </a:lnTo>
                <a:lnTo>
                  <a:pt x="0" y="1448942"/>
                </a:lnTo>
                <a:lnTo>
                  <a:pt x="25412" y="1448942"/>
                </a:lnTo>
                <a:lnTo>
                  <a:pt x="25412" y="0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8949" y="2536268"/>
            <a:ext cx="5734100" cy="1454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A5DD1-78BC-4A12-9F9F-279076802CC1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hyperlink" Target="https://www.kaggle.com/datasets/anittasaju/top-500-dramas-from-mydramalist-reviewer-detail" TargetMode="External"/><Relationship Id="rId1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44.png"/><Relationship Id="rId12" Type="http://schemas.openxmlformats.org/officeDocument/2006/relationships/hyperlink" Target="https://github.com/anittasaju1996/MyProjects/tree/master/MyDramaListScrapper" TargetMode="External"/><Relationship Id="rId17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5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8.jpeg"/><Relationship Id="rId11" Type="http://schemas.openxmlformats.org/officeDocument/2006/relationships/hyperlink" Target="https://mydramalist.com/" TargetMode="External"/><Relationship Id="rId5" Type="http://schemas.openxmlformats.org/officeDocument/2006/relationships/image" Target="../media/image30.svg"/><Relationship Id="rId15" Type="http://schemas.openxmlformats.org/officeDocument/2006/relationships/image" Target="../media/image54.png"/><Relationship Id="rId10" Type="http://schemas.openxmlformats.org/officeDocument/2006/relationships/image" Target="../media/image53.png"/><Relationship Id="rId19" Type="http://schemas.microsoft.com/office/2007/relationships/hdphoto" Target="../media/hdphoto2.wdp"/><Relationship Id="rId4" Type="http://schemas.openxmlformats.org/officeDocument/2006/relationships/image" Target="../media/image29.png"/><Relationship Id="rId9" Type="http://schemas.openxmlformats.org/officeDocument/2006/relationships/image" Target="../media/image52.png"/><Relationship Id="rId14" Type="http://schemas.openxmlformats.org/officeDocument/2006/relationships/hyperlink" Target="https://huggingface.co/cardiffnlp/twitter-roberta-base-sentim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tasaju1996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linkedin.com/in/anitta-theratti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9.jpe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4.svg"/><Relationship Id="rId4" Type="http://schemas.openxmlformats.org/officeDocument/2006/relationships/image" Target="../media/image28.jpeg"/><Relationship Id="rId9" Type="http://schemas.openxmlformats.org/officeDocument/2006/relationships/image" Target="../media/image33.png"/><Relationship Id="rId1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42.jpeg"/><Relationship Id="rId3" Type="http://schemas.openxmlformats.org/officeDocument/2006/relationships/image" Target="../media/image35.png"/><Relationship Id="rId7" Type="http://schemas.openxmlformats.org/officeDocument/2006/relationships/image" Target="../media/image30.svg"/><Relationship Id="rId12" Type="http://schemas.openxmlformats.org/officeDocument/2006/relationships/image" Target="../media/image41.png"/><Relationship Id="rId2" Type="http://schemas.openxmlformats.org/officeDocument/2006/relationships/image" Target="../media/image39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openxmlformats.org/officeDocument/2006/relationships/image" Target="../media/image27.svg"/><Relationship Id="rId15" Type="http://schemas.openxmlformats.org/officeDocument/2006/relationships/image" Target="../media/image43.jpe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jpeg"/><Relationship Id="rId7" Type="http://schemas.openxmlformats.org/officeDocument/2006/relationships/image" Target="../media/image47.png"/><Relationship Id="rId12" Type="http://schemas.openxmlformats.org/officeDocument/2006/relationships/image" Target="../media/image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svg"/><Relationship Id="rId11" Type="http://schemas.openxmlformats.org/officeDocument/2006/relationships/image" Target="../media/image36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28.jpe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F593EB-261C-F023-D418-E013351657EF}"/>
              </a:ext>
            </a:extLst>
          </p:cNvPr>
          <p:cNvSpPr txBox="1">
            <a:spLocks/>
          </p:cNvSpPr>
          <p:nvPr/>
        </p:nvSpPr>
        <p:spPr>
          <a:xfrm>
            <a:off x="1175161" y="4458523"/>
            <a:ext cx="9681882" cy="186237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sz="4800" kern="0" dirty="0">
                <a:solidFill>
                  <a:schemeClr val="accent5">
                    <a:lumMod val="50000"/>
                  </a:schemeClr>
                </a:solidFill>
                <a:latin typeface="High Tower Text" panose="02040502050506030303" pitchFamily="18" charset="0"/>
                <a:ea typeface="Verdana" panose="020B0604030504040204" pitchFamily="34" charset="0"/>
              </a:rPr>
              <a:t>THERATTIL ANITTA SAJU</a:t>
            </a:r>
            <a:br>
              <a:rPr lang="en-US" sz="4800" kern="0" dirty="0">
                <a:solidFill>
                  <a:schemeClr val="accent5">
                    <a:lumMod val="50000"/>
                  </a:schemeClr>
                </a:solidFill>
                <a:latin typeface="High Tower Text" panose="02040502050506030303" pitchFamily="18" charset="0"/>
                <a:ea typeface="Verdana" panose="020B0604030504040204" pitchFamily="34" charset="0"/>
              </a:rPr>
            </a:br>
            <a:r>
              <a:rPr lang="en-US" sz="3200" i="1" kern="0" dirty="0">
                <a:solidFill>
                  <a:schemeClr val="accent5">
                    <a:lumMod val="50000"/>
                  </a:schemeClr>
                </a:solidFill>
                <a:latin typeface="High Tower Text" panose="02040502050506030303" pitchFamily="18" charset="0"/>
                <a:ea typeface="Verdana" panose="020B0604030504040204" pitchFamily="34" charset="0"/>
              </a:rPr>
              <a:t>DATA ENGINEER (4.5 years)</a:t>
            </a:r>
            <a:endParaRPr lang="en-US" sz="4800" i="1" kern="0" dirty="0">
              <a:solidFill>
                <a:schemeClr val="accent5">
                  <a:lumMod val="50000"/>
                </a:schemeClr>
              </a:solidFill>
              <a:latin typeface="High Tower Text" panose="02040502050506030303" pitchFamily="18" charset="0"/>
              <a:ea typeface="Verdana" panose="020B0604030504040204" pitchFamily="34" charset="0"/>
            </a:endParaRPr>
          </a:p>
        </p:txBody>
      </p:sp>
      <p:pic>
        <p:nvPicPr>
          <p:cNvPr id="8" name="Picture 2" descr="What Is Data Engineering and Is It Right for You? – Real Python">
            <a:extLst>
              <a:ext uri="{FF2B5EF4-FFF2-40B4-BE49-F238E27FC236}">
                <a16:creationId xmlns:a16="http://schemas.microsoft.com/office/drawing/2014/main" id="{7245377F-7391-81D7-3947-F30395D09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" b="9903"/>
          <a:stretch/>
        </p:blipFill>
        <p:spPr bwMode="auto">
          <a:xfrm>
            <a:off x="20" y="9"/>
            <a:ext cx="12191979" cy="5140161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62148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Project 5 : </a:t>
            </a:r>
            <a:r>
              <a:rPr lang="en-US" altLang="ko-KR" dirty="0" err="1"/>
              <a:t>MyDramaList</a:t>
            </a:r>
            <a:r>
              <a:rPr lang="en-US" altLang="ko-KR" dirty="0"/>
              <a:t> Scrapper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A22FCF-20D6-9395-72E0-7D043DE3740A}"/>
              </a:ext>
            </a:extLst>
          </p:cNvPr>
          <p:cNvSpPr txBox="1">
            <a:spLocks/>
          </p:cNvSpPr>
          <p:nvPr/>
        </p:nvSpPr>
        <p:spPr>
          <a:xfrm>
            <a:off x="702040" y="1076030"/>
            <a:ext cx="10432685" cy="19098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Why ? :</a:t>
            </a:r>
          </a:p>
          <a:p>
            <a:pPr latinLnBrk="0">
              <a:lnSpc>
                <a:spcPct val="110000"/>
              </a:lnSpc>
            </a:pPr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To generate a comprehensive dataset of the top 500 dramas, that contains general details along with review and reviewer details. Has been uploaded on Kaggle for public use. </a:t>
            </a:r>
          </a:p>
          <a:p>
            <a:pPr latinLnBrk="0">
              <a:lnSpc>
                <a:spcPct val="110000"/>
              </a:lnSpc>
            </a:pPr>
            <a:endParaRPr lang="en-US" sz="1700" b="1" kern="0" dirty="0">
              <a:solidFill>
                <a:srgbClr val="000000"/>
              </a:solidFill>
              <a:latin typeface="Calibri Light" panose="020F0302020204030204" pitchFamily="34" charset="0"/>
              <a:ea typeface="Roboto Condensed Medium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What’s new ? :</a:t>
            </a:r>
          </a:p>
          <a:p>
            <a:pPr latinLnBrk="0"/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This data has been scrapped from </a:t>
            </a:r>
            <a:r>
              <a:rPr lang="en-US" sz="1700" kern="0" dirty="0" err="1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MyDramaList</a:t>
            </a:r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website and sentimental analysis has been performed using the Hugging Face model. Multithreading and Multi-processing approaches were used to de-crease the time of execution and this script can also run for fetching all the dramas on </a:t>
            </a:r>
            <a:r>
              <a:rPr lang="en-US" sz="1700" kern="0" dirty="0" err="1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MyDramaList</a:t>
            </a:r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. </a:t>
            </a:r>
          </a:p>
          <a:p>
            <a:pPr latinLnBrk="0">
              <a:lnSpc>
                <a:spcPct val="110000"/>
              </a:lnSpc>
            </a:pPr>
            <a:endParaRPr lang="en-US" sz="1700" kern="0" dirty="0">
              <a:solidFill>
                <a:srgbClr val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AE9F1C-18BB-F5B1-EDC8-42CDDE6ADC35}"/>
              </a:ext>
            </a:extLst>
          </p:cNvPr>
          <p:cNvCxnSpPr/>
          <p:nvPr/>
        </p:nvCxnSpPr>
        <p:spPr>
          <a:xfrm>
            <a:off x="8534400" y="3124200"/>
            <a:ext cx="0" cy="3253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D4B2A8-0A05-BAAB-D292-0173171E2F56}"/>
              </a:ext>
            </a:extLst>
          </p:cNvPr>
          <p:cNvSpPr txBox="1"/>
          <p:nvPr/>
        </p:nvSpPr>
        <p:spPr>
          <a:xfrm>
            <a:off x="8873794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0ECAE96-0C43-2938-1100-16E4E950F227}"/>
              </a:ext>
            </a:extLst>
          </p:cNvPr>
          <p:cNvSpPr/>
          <p:nvPr/>
        </p:nvSpPr>
        <p:spPr>
          <a:xfrm>
            <a:off x="529864" y="3504041"/>
            <a:ext cx="5734975" cy="1448315"/>
          </a:xfrm>
          <a:prstGeom prst="flowChartAlternateProcess">
            <a:avLst/>
          </a:prstGeom>
          <a:solidFill>
            <a:schemeClr val="bg1">
              <a:lumMod val="85000"/>
              <a:alpha val="40000"/>
            </a:schemeClr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 descr="MyDramaList - YouTube">
            <a:extLst>
              <a:ext uri="{FF2B5EF4-FFF2-40B4-BE49-F238E27FC236}">
                <a16:creationId xmlns:a16="http://schemas.microsoft.com/office/drawing/2014/main" id="{4BC88A3C-ADDD-3F15-AD5B-2F147891D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05" y="5165245"/>
            <a:ext cx="749323" cy="74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E9935197-D344-8721-C0A1-6446322EB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0742" y="5323654"/>
            <a:ext cx="914400" cy="914400"/>
          </a:xfrm>
          <a:prstGeom prst="rect">
            <a:avLst/>
          </a:prstGeom>
        </p:spPr>
      </p:pic>
      <p:pic>
        <p:nvPicPr>
          <p:cNvPr id="13" name="Picture 4" descr="CSV file extension What are and how do you open this type of file? -  Computing Mania">
            <a:extLst>
              <a:ext uri="{FF2B5EF4-FFF2-40B4-BE49-F238E27FC236}">
                <a16:creationId xmlns:a16="http://schemas.microsoft.com/office/drawing/2014/main" id="{A05305CB-DFA4-320E-9704-876677C6F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385" y="5080719"/>
            <a:ext cx="73152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65A9BD33-22A6-EA11-CF27-3C284B417CF5}"/>
              </a:ext>
            </a:extLst>
          </p:cNvPr>
          <p:cNvSpPr/>
          <p:nvPr/>
        </p:nvSpPr>
        <p:spPr>
          <a:xfrm>
            <a:off x="755860" y="3937512"/>
            <a:ext cx="1624614" cy="674703"/>
          </a:xfrm>
          <a:prstGeom prst="flowChartAlternateProcess">
            <a:avLst/>
          </a:prstGeom>
          <a:solidFill>
            <a:srgbClr val="85E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9A34E555-6B47-C524-93DE-DFC7779D31D2}"/>
              </a:ext>
            </a:extLst>
          </p:cNvPr>
          <p:cNvSpPr/>
          <p:nvPr/>
        </p:nvSpPr>
        <p:spPr>
          <a:xfrm>
            <a:off x="2509200" y="3937512"/>
            <a:ext cx="1624614" cy="674703"/>
          </a:xfrm>
          <a:prstGeom prst="flowChartAlternateProcess">
            <a:avLst/>
          </a:prstGeom>
          <a:solidFill>
            <a:srgbClr val="85E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5DB98B9-68BB-1A3F-3EDB-AA94FC25E699}"/>
              </a:ext>
            </a:extLst>
          </p:cNvPr>
          <p:cNvSpPr/>
          <p:nvPr/>
        </p:nvSpPr>
        <p:spPr>
          <a:xfrm>
            <a:off x="4267363" y="3937512"/>
            <a:ext cx="1624614" cy="674703"/>
          </a:xfrm>
          <a:prstGeom prst="flowChartAlternateProcess">
            <a:avLst/>
          </a:prstGeom>
          <a:solidFill>
            <a:srgbClr val="85EC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618475-8531-5C7D-EF68-A6C2FA3F8BE0}"/>
              </a:ext>
            </a:extLst>
          </p:cNvPr>
          <p:cNvSpPr txBox="1"/>
          <p:nvPr/>
        </p:nvSpPr>
        <p:spPr>
          <a:xfrm>
            <a:off x="909577" y="4131543"/>
            <a:ext cx="13207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Web Scrapping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4F6748-173F-2D68-FFEC-7FB51E3E86F3}"/>
              </a:ext>
            </a:extLst>
          </p:cNvPr>
          <p:cNvSpPr txBox="1"/>
          <p:nvPr/>
        </p:nvSpPr>
        <p:spPr>
          <a:xfrm>
            <a:off x="2584438" y="4152999"/>
            <a:ext cx="1472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Content Extractor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BB40EA-FA10-9C0F-B379-62BD86E6053B}"/>
              </a:ext>
            </a:extLst>
          </p:cNvPr>
          <p:cNvSpPr txBox="1"/>
          <p:nvPr/>
        </p:nvSpPr>
        <p:spPr>
          <a:xfrm>
            <a:off x="4340056" y="4044030"/>
            <a:ext cx="1522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Review Scrapper</a:t>
            </a:r>
          </a:p>
          <a:p>
            <a:pPr algn="ctr"/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&amp; Processor</a:t>
            </a:r>
          </a:p>
        </p:txBody>
      </p:sp>
      <p:pic>
        <p:nvPicPr>
          <p:cNvPr id="20" name="Graphic 19" descr="Scroll with solid fill">
            <a:extLst>
              <a:ext uri="{FF2B5EF4-FFF2-40B4-BE49-F238E27FC236}">
                <a16:creationId xmlns:a16="http://schemas.microsoft.com/office/drawing/2014/main" id="{A4B50D80-AAF9-65BC-5934-19FB436C9D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1738" y="5069536"/>
            <a:ext cx="914400" cy="914400"/>
          </a:xfrm>
          <a:prstGeom prst="rect">
            <a:avLst/>
          </a:prstGeom>
        </p:spPr>
      </p:pic>
      <p:pic>
        <p:nvPicPr>
          <p:cNvPr id="21" name="Picture 2" descr="Models - Hugging Face">
            <a:extLst>
              <a:ext uri="{FF2B5EF4-FFF2-40B4-BE49-F238E27FC236}">
                <a16:creationId xmlns:a16="http://schemas.microsoft.com/office/drawing/2014/main" id="{A808D014-B75B-2E6E-9BA5-4F83A781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58" y="3952000"/>
            <a:ext cx="2182645" cy="11786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ugging Face · GitHub">
            <a:extLst>
              <a:ext uri="{FF2B5EF4-FFF2-40B4-BE49-F238E27FC236}">
                <a16:creationId xmlns:a16="http://schemas.microsoft.com/office/drawing/2014/main" id="{A9B87797-7FBA-01FD-EFB7-3E36CDE1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49" y="3581400"/>
            <a:ext cx="604837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CA03C275-DE4F-70CA-EC79-C4E4ABAF1E1E}"/>
              </a:ext>
            </a:extLst>
          </p:cNvPr>
          <p:cNvSpPr/>
          <p:nvPr/>
        </p:nvSpPr>
        <p:spPr>
          <a:xfrm>
            <a:off x="6593096" y="3224898"/>
            <a:ext cx="1613047" cy="209727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97F1CB-961D-9705-B86D-584382AE9DF0}"/>
              </a:ext>
            </a:extLst>
          </p:cNvPr>
          <p:cNvSpPr txBox="1"/>
          <p:nvPr/>
        </p:nvSpPr>
        <p:spPr>
          <a:xfrm>
            <a:off x="810955" y="3540170"/>
            <a:ext cx="156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Modules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4AC155-65F8-1E94-11FC-4A4B5FF79662}"/>
              </a:ext>
            </a:extLst>
          </p:cNvPr>
          <p:cNvSpPr txBox="1"/>
          <p:nvPr/>
        </p:nvSpPr>
        <p:spPr>
          <a:xfrm>
            <a:off x="394313" y="6101116"/>
            <a:ext cx="191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Drama details are scrapped from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MDL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page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ADE883-E074-B501-BDDF-EA42444F4EFB}"/>
              </a:ext>
            </a:extLst>
          </p:cNvPr>
          <p:cNvSpPr txBox="1"/>
          <p:nvPr/>
        </p:nvSpPr>
        <p:spPr>
          <a:xfrm>
            <a:off x="2436864" y="6107320"/>
            <a:ext cx="191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Scrapped data is processed using python.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Code is available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  <a:hlinkClick r:id="rId12"/>
              </a:rPr>
              <a:t>here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91E47-8795-83B0-504F-9ACCAAFB2029}"/>
              </a:ext>
            </a:extLst>
          </p:cNvPr>
          <p:cNvSpPr txBox="1"/>
          <p:nvPr/>
        </p:nvSpPr>
        <p:spPr>
          <a:xfrm>
            <a:off x="4362337" y="6117971"/>
            <a:ext cx="1917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Processed data is written in csv. Dataset can be found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on 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  <a:hlinkClick r:id="rId13"/>
              </a:rPr>
              <a:t>Kaggle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73E4CA-8AD4-05EE-81FB-4082A5E5AF9E}"/>
              </a:ext>
            </a:extLst>
          </p:cNvPr>
          <p:cNvSpPr txBox="1"/>
          <p:nvPr/>
        </p:nvSpPr>
        <p:spPr>
          <a:xfrm>
            <a:off x="5941365" y="5315652"/>
            <a:ext cx="253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baseline="0" dirty="0">
                <a:latin typeface="Calibri Light" panose="020F0302020204030204" pitchFamily="34" charset="0"/>
                <a:cs typeface="Calibri Light" panose="020F0302020204030204" pitchFamily="34" charset="0"/>
                <a:hlinkClick r:id="rId14"/>
              </a:rPr>
              <a:t>cardiffnlp/twitter-</a:t>
            </a:r>
            <a:r>
              <a:rPr lang="en-US" sz="1200" b="0" u="none" strike="noStrike" baseline="0" dirty="0" err="1">
                <a:latin typeface="Calibri Light" panose="020F0302020204030204" pitchFamily="34" charset="0"/>
                <a:cs typeface="Calibri Light" panose="020F0302020204030204" pitchFamily="34" charset="0"/>
                <a:hlinkClick r:id="rId14"/>
              </a:rPr>
              <a:t>roberta</a:t>
            </a:r>
            <a:r>
              <a:rPr lang="en-US" sz="1200" b="0" u="none" strike="noStrike" baseline="0" dirty="0">
                <a:latin typeface="Calibri Light" panose="020F0302020204030204" pitchFamily="34" charset="0"/>
                <a:cs typeface="Calibri Light" panose="020F0302020204030204" pitchFamily="34" charset="0"/>
                <a:hlinkClick r:id="rId14"/>
              </a:rPr>
              <a:t>-base-sentiment </a:t>
            </a:r>
            <a:r>
              <a:rPr lang="en-US" sz="1200" b="0" u="none" strike="noStrike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from Hugging Face is used</a:t>
            </a:r>
          </a:p>
          <a:p>
            <a:r>
              <a:rPr lang="en-US" sz="1200" b="0" u="none" strike="noStrike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for sentimental analysis of reviews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" name="Picture 10" descr="MyDramaList - YouTube">
            <a:extLst>
              <a:ext uri="{FF2B5EF4-FFF2-40B4-BE49-F238E27FC236}">
                <a16:creationId xmlns:a16="http://schemas.microsoft.com/office/drawing/2014/main" id="{292DE89D-6022-0DD2-D4F7-7CD06EA34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90" y="5163258"/>
            <a:ext cx="749323" cy="74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Scroll with solid fill">
            <a:extLst>
              <a:ext uri="{FF2B5EF4-FFF2-40B4-BE49-F238E27FC236}">
                <a16:creationId xmlns:a16="http://schemas.microsoft.com/office/drawing/2014/main" id="{A811DE71-E64C-353B-585E-1F2E146B6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423" y="5080719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FA2642-0F84-7E31-A9F0-9FCC75D3E5F4}"/>
              </a:ext>
            </a:extLst>
          </p:cNvPr>
          <p:cNvCxnSpPr>
            <a:cxnSpLocks/>
          </p:cNvCxnSpPr>
          <p:nvPr/>
        </p:nvCxnSpPr>
        <p:spPr>
          <a:xfrm flipV="1">
            <a:off x="1447800" y="5537919"/>
            <a:ext cx="1122410" cy="1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BF9AA6-A3A0-27C2-0786-C9C09216A2B5}"/>
              </a:ext>
            </a:extLst>
          </p:cNvPr>
          <p:cNvCxnSpPr>
            <a:cxnSpLocks/>
          </p:cNvCxnSpPr>
          <p:nvPr/>
        </p:nvCxnSpPr>
        <p:spPr>
          <a:xfrm>
            <a:off x="3692157" y="5537919"/>
            <a:ext cx="651243" cy="1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D47877E-D3CF-C04F-AF8E-7619F88830B2}"/>
              </a:ext>
            </a:extLst>
          </p:cNvPr>
          <p:cNvSpPr txBox="1"/>
          <p:nvPr/>
        </p:nvSpPr>
        <p:spPr>
          <a:xfrm>
            <a:off x="322565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pic>
        <p:nvPicPr>
          <p:cNvPr id="35" name="Picture 34" descr="Jupyter @ Swarthmore - Swarthmore College ITS Blog">
            <a:extLst>
              <a:ext uri="{FF2B5EF4-FFF2-40B4-BE49-F238E27FC236}">
                <a16:creationId xmlns:a16="http://schemas.microsoft.com/office/drawing/2014/main" id="{D56CAD83-7F13-309B-1855-949A44A6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351" y="3572253"/>
            <a:ext cx="1639623" cy="955968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it, scm, logo Icon in Vector Logo">
            <a:extLst>
              <a:ext uri="{FF2B5EF4-FFF2-40B4-BE49-F238E27FC236}">
                <a16:creationId xmlns:a16="http://schemas.microsoft.com/office/drawing/2014/main" id="{B6891A07-2B8D-A59F-248E-D536FA48A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25" y="5392357"/>
            <a:ext cx="1375367" cy="68768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The Python Logo | Python Software Foundation">
            <a:extLst>
              <a:ext uri="{FF2B5EF4-FFF2-40B4-BE49-F238E27FC236}">
                <a16:creationId xmlns:a16="http://schemas.microsoft.com/office/drawing/2014/main" id="{F4E2A936-4798-DAD7-A9E5-64A87DB2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23" y="4933398"/>
            <a:ext cx="1877569" cy="634187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b] BeautifulSoup와 표현식 - yg's blog">
            <a:extLst>
              <a:ext uri="{FF2B5EF4-FFF2-40B4-BE49-F238E27FC236}">
                <a16:creationId xmlns:a16="http://schemas.microsoft.com/office/drawing/2014/main" id="{CC5F5784-7A95-A069-3721-7E0D0352B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8369" b="94434" l="9923" r="90593">
                        <a14:foregroundMark x1="62113" y1="47409" x2="18686" y2="59117"/>
                        <a14:foregroundMark x1="18686" y1="59117" x2="9149" y2="84645"/>
                        <a14:foregroundMark x1="9149" y1="84645" x2="24227" y2="87716"/>
                        <a14:foregroundMark x1="24227" y1="87716" x2="81443" y2="79079"/>
                        <a14:foregroundMark x1="81443" y1="79079" x2="76418" y2="52399"/>
                        <a14:foregroundMark x1="76418" y1="52399" x2="60438" y2="50672"/>
                        <a14:foregroundMark x1="60438" y1="50672" x2="56572" y2="48369"/>
                        <a14:foregroundMark x1="56572" y1="48369" x2="56572" y2="48369"/>
                        <a14:foregroundMark x1="90206" y1="59501" x2="75644" y2="63148"/>
                        <a14:foregroundMark x1="75644" y1="63148" x2="90335" y2="88484"/>
                        <a14:foregroundMark x1="90335" y1="88484" x2="90593" y2="63916"/>
                        <a14:foregroundMark x1="90593" y1="63916" x2="85180" y2="625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633"/>
          <a:stretch/>
        </p:blipFill>
        <p:spPr bwMode="auto">
          <a:xfrm>
            <a:off x="9952612" y="4372235"/>
            <a:ext cx="2081674" cy="77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5D6F876-6F24-10DE-D698-E117B6A9851E}"/>
              </a:ext>
            </a:extLst>
          </p:cNvPr>
          <p:cNvSpPr txBox="1"/>
          <p:nvPr/>
        </p:nvSpPr>
        <p:spPr>
          <a:xfrm>
            <a:off x="6746809" y="56133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2022</a:t>
            </a:r>
            <a:r>
              <a:rPr lang="en-US" dirty="0"/>
              <a:t>.08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86EE8C-F07E-EB53-15C9-08CD791E108D}"/>
              </a:ext>
            </a:extLst>
          </p:cNvPr>
          <p:cNvCxnSpPr>
            <a:stCxn id="23" idx="2"/>
            <a:endCxn id="16" idx="3"/>
          </p:cNvCxnSpPr>
          <p:nvPr/>
        </p:nvCxnSpPr>
        <p:spPr>
          <a:xfrm flipH="1">
            <a:off x="5891977" y="4273535"/>
            <a:ext cx="701119" cy="1329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6B01DCC2-E926-6C00-D18E-E1D3BDEB076B}"/>
              </a:ext>
            </a:extLst>
          </p:cNvPr>
          <p:cNvSpPr/>
          <p:nvPr/>
        </p:nvSpPr>
        <p:spPr>
          <a:xfrm rot="10800000">
            <a:off x="2739756" y="4993156"/>
            <a:ext cx="384443" cy="13747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31867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CERTIFICATIONS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F879C-4269-4AC8-290F-51B202F2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60" y="1207761"/>
            <a:ext cx="3278040" cy="2457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7CD00-310F-9FE7-F53C-868D6EAE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207760"/>
            <a:ext cx="3256936" cy="2457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E01FD1-A0BD-F7D7-5589-22F28C63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919" y="936370"/>
            <a:ext cx="4238817" cy="30001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E013ED-4DD3-3009-4592-ACCCF0CD8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690" y="3766449"/>
            <a:ext cx="3237096" cy="2439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B80FDA-56E6-EDFA-4D67-9055C32880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8" t="6897" r="5613" b="5709"/>
          <a:stretch/>
        </p:blipFill>
        <p:spPr>
          <a:xfrm>
            <a:off x="367870" y="3766450"/>
            <a:ext cx="3237096" cy="2449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5DA8EF-982E-C080-E3AB-98C2FCA5E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088124"/>
            <a:ext cx="2133600" cy="21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6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26241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Achievements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E25BD87-BF3A-572D-5FBA-34746952E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119424"/>
            <a:ext cx="2057400" cy="11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6C0505-9606-EF9B-E85A-E80AE946AB91}"/>
              </a:ext>
            </a:extLst>
          </p:cNvPr>
          <p:cNvSpPr/>
          <p:nvPr/>
        </p:nvSpPr>
        <p:spPr>
          <a:xfrm>
            <a:off x="316928" y="3168960"/>
            <a:ext cx="35413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Leadership in Action Award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ADF91-D770-6AD0-CE9F-82597670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119424"/>
            <a:ext cx="2403014" cy="96120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Medal">
                <a:extLst>
                  <a:ext uri="{FF2B5EF4-FFF2-40B4-BE49-F238E27FC236}">
                    <a16:creationId xmlns:a16="http://schemas.microsoft.com/office/drawing/2014/main" id="{A46C066A-BB40-10C5-530F-B22004E1CD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826193"/>
                  </p:ext>
                </p:extLst>
              </p:nvPr>
            </p:nvGraphicFramePr>
            <p:xfrm>
              <a:off x="2269551" y="1926116"/>
              <a:ext cx="1061107" cy="12428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1107" cy="1242844"/>
                    </a:xfrm>
                    <a:prstGeom prst="rect">
                      <a:avLst/>
                    </a:prstGeom>
                  </am3d:spPr>
                  <am3d:camera>
                    <am3d:pos x="0" y="0" z="63901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9033" d="1000000"/>
                    <am3d:preTrans dx="0" dy="-179819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9572" ay="2310012" az="5484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64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Medal">
                <a:extLst>
                  <a:ext uri="{FF2B5EF4-FFF2-40B4-BE49-F238E27FC236}">
                    <a16:creationId xmlns:a16="http://schemas.microsoft.com/office/drawing/2014/main" id="{A46C066A-BB40-10C5-530F-B22004E1CD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9551" y="1926116"/>
                <a:ext cx="1061107" cy="124284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A2E213E-AADC-7DE5-AB53-4C5EC4166B22}"/>
              </a:ext>
            </a:extLst>
          </p:cNvPr>
          <p:cNvSpPr/>
          <p:nvPr/>
        </p:nvSpPr>
        <p:spPr>
          <a:xfrm>
            <a:off x="7315200" y="3170531"/>
            <a:ext cx="46842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Global Education Center Stars Award</a:t>
            </a:r>
          </a:p>
        </p:txBody>
      </p:sp>
      <p:pic>
        <p:nvPicPr>
          <p:cNvPr id="2050" name="Picture 2" descr="Sardar Vallabhbhai National Institute of Technology, Surat - Wikipedia">
            <a:extLst>
              <a:ext uri="{FF2B5EF4-FFF2-40B4-BE49-F238E27FC236}">
                <a16:creationId xmlns:a16="http://schemas.microsoft.com/office/drawing/2014/main" id="{F81510F7-4B8A-CC3A-F069-901DF143E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10000"/>
            <a:ext cx="2093185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Medal">
                <a:extLst>
                  <a:ext uri="{FF2B5EF4-FFF2-40B4-BE49-F238E27FC236}">
                    <a16:creationId xmlns:a16="http://schemas.microsoft.com/office/drawing/2014/main" id="{3C6D6341-3A50-3778-E16F-9EC8049631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664419"/>
                  </p:ext>
                </p:extLst>
              </p:nvPr>
            </p:nvGraphicFramePr>
            <p:xfrm>
              <a:off x="6400800" y="4788814"/>
              <a:ext cx="1061107" cy="12428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1107" cy="1242844"/>
                    </a:xfrm>
                    <a:prstGeom prst="rect">
                      <a:avLst/>
                    </a:prstGeom>
                  </am3d:spPr>
                  <am3d:camera>
                    <am3d:pos x="0" y="0" z="63901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9033" d="1000000"/>
                    <am3d:preTrans dx="0" dy="-179819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9572" ay="2310012" az="5484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64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Medal">
                <a:extLst>
                  <a:ext uri="{FF2B5EF4-FFF2-40B4-BE49-F238E27FC236}">
                    <a16:creationId xmlns:a16="http://schemas.microsoft.com/office/drawing/2014/main" id="{3C6D6341-3A50-3778-E16F-9EC804963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0800" y="4788814"/>
                <a:ext cx="1061107" cy="1242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Medal">
                <a:extLst>
                  <a:ext uri="{FF2B5EF4-FFF2-40B4-BE49-F238E27FC236}">
                    <a16:creationId xmlns:a16="http://schemas.microsoft.com/office/drawing/2014/main" id="{E9495202-6A5D-093C-D12D-5F4FA4C80C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3227567"/>
                  </p:ext>
                </p:extLst>
              </p:nvPr>
            </p:nvGraphicFramePr>
            <p:xfrm>
              <a:off x="10254460" y="2052592"/>
              <a:ext cx="1061107" cy="12428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61107" cy="1242844"/>
                    </a:xfrm>
                    <a:prstGeom prst="rect">
                      <a:avLst/>
                    </a:prstGeom>
                  </am3d:spPr>
                  <am3d:camera>
                    <am3d:pos x="0" y="0" z="639018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259033" d="1000000"/>
                    <am3d:preTrans dx="0" dy="-1798194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69572" ay="2310012" az="5484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64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Medal">
                <a:extLst>
                  <a:ext uri="{FF2B5EF4-FFF2-40B4-BE49-F238E27FC236}">
                    <a16:creationId xmlns:a16="http://schemas.microsoft.com/office/drawing/2014/main" id="{E9495202-6A5D-093C-D12D-5F4FA4C80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54460" y="2052592"/>
                <a:ext cx="1061107" cy="1242844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BE64FF0-F69B-B0CA-7B5F-EC814212C9AF}"/>
              </a:ext>
            </a:extLst>
          </p:cNvPr>
          <p:cNvSpPr/>
          <p:nvPr/>
        </p:nvSpPr>
        <p:spPr>
          <a:xfrm>
            <a:off x="2877882" y="6147107"/>
            <a:ext cx="548142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Bronze Medalist in Engineering (EC)</a:t>
            </a:r>
          </a:p>
        </p:txBody>
      </p:sp>
    </p:spTree>
    <p:extLst>
      <p:ext uri="{BB962C8B-B14F-4D97-AF65-F5344CB8AC3E}">
        <p14:creationId xmlns:p14="http://schemas.microsoft.com/office/powerpoint/2010/main" val="4048529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C816B-F743-A8AA-04FA-8804317B34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DA54D-9799-2787-D64B-F2B31C37DBBA}"/>
              </a:ext>
            </a:extLst>
          </p:cNvPr>
          <p:cNvGrpSpPr/>
          <p:nvPr/>
        </p:nvGrpSpPr>
        <p:grpSpPr>
          <a:xfrm>
            <a:off x="0" y="0"/>
            <a:ext cx="11811000" cy="6851171"/>
            <a:chOff x="0" y="0"/>
            <a:chExt cx="11811000" cy="6851171"/>
          </a:xfrm>
        </p:grpSpPr>
        <p:pic>
          <p:nvPicPr>
            <p:cNvPr id="8" name="Picture 7" descr="Text">
              <a:extLst>
                <a:ext uri="{FF2B5EF4-FFF2-40B4-BE49-F238E27FC236}">
                  <a16:creationId xmlns:a16="http://schemas.microsoft.com/office/drawing/2014/main" id="{0526F897-4425-119A-D2DA-1A064383A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7"/>
            <a:stretch/>
          </p:blipFill>
          <p:spPr>
            <a:xfrm>
              <a:off x="0" y="0"/>
              <a:ext cx="11506200" cy="68511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025FD8-18AB-CC94-599A-B679FFF86737}"/>
                </a:ext>
              </a:extLst>
            </p:cNvPr>
            <p:cNvSpPr/>
            <p:nvPr/>
          </p:nvSpPr>
          <p:spPr>
            <a:xfrm>
              <a:off x="11049000" y="6248400"/>
              <a:ext cx="762000" cy="533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7534560-E416-2696-9B42-3E69D1978829}"/>
              </a:ext>
            </a:extLst>
          </p:cNvPr>
          <p:cNvSpPr txBox="1"/>
          <p:nvPr/>
        </p:nvSpPr>
        <p:spPr>
          <a:xfrm>
            <a:off x="6705600" y="3886200"/>
            <a:ext cx="2743200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+82-10-9640-7835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78A54-BDFF-9843-E55D-E8A2E598B0E2}"/>
              </a:ext>
            </a:extLst>
          </p:cNvPr>
          <p:cNvSpPr txBox="1"/>
          <p:nvPr/>
        </p:nvSpPr>
        <p:spPr>
          <a:xfrm>
            <a:off x="6705600" y="4377593"/>
            <a:ext cx="3581400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anittasaju1996@naver.com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E014E0-22DC-7544-EBE1-6522F7AE1016}"/>
              </a:ext>
            </a:extLst>
          </p:cNvPr>
          <p:cNvSpPr txBox="1"/>
          <p:nvPr/>
        </p:nvSpPr>
        <p:spPr>
          <a:xfrm>
            <a:off x="6705600" y="4853597"/>
            <a:ext cx="4663440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https://github.com/anittasaju1996</a:t>
            </a:r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74490-62FD-DA74-4325-C931D7A0A749}"/>
              </a:ext>
            </a:extLst>
          </p:cNvPr>
          <p:cNvSpPr txBox="1"/>
          <p:nvPr/>
        </p:nvSpPr>
        <p:spPr>
          <a:xfrm>
            <a:off x="6735452" y="5452274"/>
            <a:ext cx="4770748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 Medium" panose="02000000000000000000" pitchFamily="2" charset="0"/>
                <a:ea typeface="Roboto Condensed Medium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www.linkedin.com/in/anitta-therattil</a:t>
            </a:r>
            <a:endParaRPr lang="en-US" sz="2000" dirty="0">
              <a:latin typeface="Roboto Condensed Medium" panose="02000000000000000000" pitchFamily="2" charset="0"/>
              <a:ea typeface="Roboto Condensed Medium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6B4C1-21BE-0D4A-E636-12D19AB0307F}"/>
              </a:ext>
            </a:extLst>
          </p:cNvPr>
          <p:cNvSpPr txBox="1"/>
          <p:nvPr/>
        </p:nvSpPr>
        <p:spPr>
          <a:xfrm>
            <a:off x="6705600" y="5867454"/>
            <a:ext cx="3581400" cy="830997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endParaRPr lang="en-US" altLang="ko-KR" sz="1600" dirty="0">
              <a:latin typeface="Gmarket Sans Medium" panose="02000000000000000000" pitchFamily="50" charset="-128"/>
              <a:ea typeface="Gmarket Sans Medium" panose="02000000000000000000" pitchFamily="50" charset="-128"/>
            </a:endParaRPr>
          </a:p>
          <a:p>
            <a:r>
              <a:rPr lang="ko-KR" altLang="en-US" sz="1600" dirty="0">
                <a:latin typeface="Gmarket Sans Medium" panose="02000000000000000000" pitchFamily="50" charset="-128"/>
                <a:ea typeface="Gmarket Sans Medium" panose="02000000000000000000" pitchFamily="50" charset="-128"/>
              </a:rPr>
              <a:t>경기도 성남시 분당구</a:t>
            </a:r>
            <a:endParaRPr lang="en-US" altLang="ko-KR" sz="1600" dirty="0">
              <a:latin typeface="Gmarket Sans Medium" panose="02000000000000000000" pitchFamily="50" charset="-128"/>
              <a:ea typeface="Gmarket Sans Medium" panose="02000000000000000000" pitchFamily="50" charset="-128"/>
            </a:endParaRPr>
          </a:p>
          <a:p>
            <a:endParaRPr lang="en-US" sz="1600" dirty="0">
              <a:latin typeface="Gmarket Sans Medium" panose="02000000000000000000" pitchFamily="50" charset="-128"/>
              <a:ea typeface="Gmarket Sans Medium" panose="020000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80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EB63C-977A-F1E4-B7A8-7C96CE7B90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6377400"/>
            <a:ext cx="2804160" cy="30777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2313F70-5D6E-1C54-AE95-E0EE358BCBE2}"/>
              </a:ext>
            </a:extLst>
          </p:cNvPr>
          <p:cNvSpPr txBox="1">
            <a:spLocks/>
          </p:cNvSpPr>
          <p:nvPr/>
        </p:nvSpPr>
        <p:spPr>
          <a:xfrm>
            <a:off x="698958" y="969640"/>
            <a:ext cx="2653842" cy="474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algn="l" rtl="0" latinLnBrk="1"/>
            <a:r>
              <a:rPr lang="en-US" sz="3200" kern="1200" dirty="0"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CONTENTS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BC2BB23-52DF-AD71-4E32-9E6B054F5A53}"/>
              </a:ext>
            </a:extLst>
          </p:cNvPr>
          <p:cNvSpPr txBox="1"/>
          <p:nvPr/>
        </p:nvSpPr>
        <p:spPr>
          <a:xfrm>
            <a:off x="2388710" y="2397690"/>
            <a:ext cx="4712767" cy="384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lnSpc>
                <a:spcPct val="104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ABOUT ME</a:t>
            </a:r>
          </a:p>
          <a:p>
            <a:pPr marL="12066">
              <a:lnSpc>
                <a:spcPct val="104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TECH STACK</a:t>
            </a: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PROJECT 1</a:t>
            </a: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PROJECT 2</a:t>
            </a: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PROJECT 3</a:t>
            </a:r>
          </a:p>
          <a:p>
            <a:pPr marL="12066">
              <a:lnSpc>
                <a:spcPct val="104000"/>
              </a:lnSpc>
              <a:tabLst>
                <a:tab pos="432434" algn="l"/>
              </a:tabLst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074179EE-BB34-FDE7-16BF-48B506F9D870}"/>
              </a:ext>
            </a:extLst>
          </p:cNvPr>
          <p:cNvSpPr/>
          <p:nvPr/>
        </p:nvSpPr>
        <p:spPr>
          <a:xfrm>
            <a:off x="508000" y="0"/>
            <a:ext cx="25400" cy="1449070"/>
          </a:xfrm>
          <a:custGeom>
            <a:avLst/>
            <a:gdLst/>
            <a:ahLst/>
            <a:cxnLst/>
            <a:rect l="l" t="t" r="r" b="b"/>
            <a:pathLst>
              <a:path w="25400" h="1449070">
                <a:moveTo>
                  <a:pt x="25400" y="0"/>
                </a:moveTo>
                <a:lnTo>
                  <a:pt x="0" y="0"/>
                </a:lnTo>
                <a:lnTo>
                  <a:pt x="0" y="1448942"/>
                </a:lnTo>
                <a:lnTo>
                  <a:pt x="25400" y="1448942"/>
                </a:lnTo>
                <a:lnTo>
                  <a:pt x="25400" y="0"/>
                </a:lnTo>
                <a:close/>
              </a:path>
            </a:pathLst>
          </a:custGeom>
          <a:solidFill>
            <a:srgbClr val="081F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1A0A8FD-D407-15C8-DC4F-919103A12E04}"/>
              </a:ext>
            </a:extLst>
          </p:cNvPr>
          <p:cNvSpPr txBox="1"/>
          <p:nvPr/>
        </p:nvSpPr>
        <p:spPr>
          <a:xfrm>
            <a:off x="1727895" y="2419684"/>
            <a:ext cx="4712767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01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02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03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04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05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77286BF-5A24-5955-DA5F-124116597A0B}"/>
              </a:ext>
            </a:extLst>
          </p:cNvPr>
          <p:cNvSpPr txBox="1"/>
          <p:nvPr/>
        </p:nvSpPr>
        <p:spPr>
          <a:xfrm>
            <a:off x="6974425" y="2419684"/>
            <a:ext cx="4712767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06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07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08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09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lang="en-US" sz="2400" dirty="0">
              <a:solidFill>
                <a:srgbClr val="081F3A"/>
              </a:solidFill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r>
              <a:rPr lang="en-US" sz="2400" dirty="0">
                <a:solidFill>
                  <a:srgbClr val="081F3A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Gulim"/>
              </a:rPr>
              <a:t>10</a:t>
            </a:r>
          </a:p>
          <a:p>
            <a:pPr marL="12066">
              <a:lnSpc>
                <a:spcPct val="100000"/>
              </a:lnSpc>
              <a:spcBef>
                <a:spcPts val="100"/>
              </a:spcBef>
              <a:tabLst>
                <a:tab pos="431165" algn="l"/>
                <a:tab pos="432434" algn="l"/>
              </a:tabLst>
            </a:pPr>
            <a:endParaRPr sz="2400" dirty="0">
              <a:latin typeface="G마켓 산스 Bold" panose="02000000000000000000" pitchFamily="50" charset="-127"/>
              <a:ea typeface="G마켓 산스 Bold" panose="02000000000000000000" pitchFamily="50" charset="-127"/>
              <a:cs typeface="Gulim"/>
            </a:endParaRPr>
          </a:p>
        </p:txBody>
      </p:sp>
      <p:sp>
        <p:nvSpPr>
          <p:cNvPr id="34" name="object 5">
            <a:extLst>
              <a:ext uri="{FF2B5EF4-FFF2-40B4-BE49-F238E27FC236}">
                <a16:creationId xmlns:a16="http://schemas.microsoft.com/office/drawing/2014/main" id="{483ABF79-303C-CA51-F151-717CA769C501}"/>
              </a:ext>
            </a:extLst>
          </p:cNvPr>
          <p:cNvSpPr txBox="1"/>
          <p:nvPr/>
        </p:nvSpPr>
        <p:spPr>
          <a:xfrm>
            <a:off x="7620000" y="2362200"/>
            <a:ext cx="2667000" cy="38345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4">
              <a:lnSpc>
                <a:spcPct val="104000"/>
              </a:lnSpc>
              <a:tabLst>
                <a:tab pos="414020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PROJECT 4</a:t>
            </a: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PROJECT 5</a:t>
            </a: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CERTIFICATIONS</a:t>
            </a: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>
              <a:lnSpc>
                <a:spcPct val="104000"/>
              </a:lnSpc>
              <a:spcBef>
                <a:spcPts val="30"/>
              </a:spcBef>
              <a:buClr>
                <a:srgbClr val="081F3A"/>
              </a:buClr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ACHEIVEMENTS</a:t>
            </a: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endParaRPr lang="en-US"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 marL="12064">
              <a:lnSpc>
                <a:spcPct val="104000"/>
              </a:lnSpc>
              <a:tabLst>
                <a:tab pos="414020" algn="l"/>
              </a:tabLst>
            </a:pP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Gulim"/>
              </a:rPr>
              <a:t>CONTACT DETAILS</a:t>
            </a: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  <a:p>
            <a:pPr>
              <a:lnSpc>
                <a:spcPct val="104000"/>
              </a:lnSpc>
              <a:spcBef>
                <a:spcPts val="30"/>
              </a:spcBef>
            </a:pPr>
            <a:endParaRPr sz="2400" dirty="0">
              <a:latin typeface="Roboto Condensed Light" panose="02000000000000000000" pitchFamily="2" charset="0"/>
              <a:ea typeface="Roboto Condensed Light" panose="02000000000000000000" pitchFamily="2" charset="0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440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385F0C-502B-5F4E-31B0-BBC30A280B0B}"/>
              </a:ext>
            </a:extLst>
          </p:cNvPr>
          <p:cNvSpPr txBox="1">
            <a:spLocks/>
          </p:cNvSpPr>
          <p:nvPr/>
        </p:nvSpPr>
        <p:spPr>
          <a:xfrm>
            <a:off x="702041" y="1076029"/>
            <a:ext cx="8797914" cy="1570851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latinLnBrk="0"/>
            <a:r>
              <a:rPr lang="en-US" kern="0" dirty="0">
                <a:solidFill>
                  <a:sysClr val="windowText" lastClr="00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I have been consistently appreciated for my accountability, technical acumen, and out-of-box thinking by my peers and leaders throughout my </a:t>
            </a:r>
            <a:r>
              <a:rPr lang="en-US" b="1" kern="0" dirty="0">
                <a:solidFill>
                  <a:srgbClr val="FF0066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4.5 years </a:t>
            </a:r>
            <a:r>
              <a:rPr lang="en-US" kern="0" dirty="0">
                <a:solidFill>
                  <a:sysClr val="windowText" lastClr="00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of professional experience in the field of </a:t>
            </a:r>
            <a:r>
              <a:rPr lang="en-US" b="1" kern="0" dirty="0">
                <a:solidFill>
                  <a:srgbClr val="FF0066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Big Data and Data Engineering</a:t>
            </a:r>
            <a:r>
              <a:rPr lang="en-US" kern="0" dirty="0">
                <a:solidFill>
                  <a:sysClr val="windowText" lastClr="000000"/>
                </a:solidFill>
                <a:latin typeface="Calibri Light" panose="020F0302020204030204" pitchFamily="34" charset="0"/>
                <a:ea typeface="Verdana" panose="020B0604030504040204" pitchFamily="34" charset="0"/>
                <a:cs typeface="Calibri Light" panose="020F0302020204030204" pitchFamily="34" charset="0"/>
              </a:rPr>
              <a:t>. I am a quick learner, a proactive problem solver, and open to learning new platforms. I look forward to being a part of an organization that would help me grow and in turn help me use my skills to contribute to the company’s vision.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BC023-69FD-5EE9-13D0-511CADD5E71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FA65118-929F-62D1-3389-6BB42102871E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17729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About Me</a:t>
            </a:r>
          </a:p>
        </p:txBody>
      </p:sp>
      <p:pic>
        <p:nvPicPr>
          <p:cNvPr id="28" name="Picture 2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868B88EF-98B8-865A-D581-7F39F32C0D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455" y="865464"/>
            <a:ext cx="1634684" cy="1570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AC796BF-A95C-EACA-DB58-C8147C7C104B}"/>
              </a:ext>
            </a:extLst>
          </p:cNvPr>
          <p:cNvGrpSpPr/>
          <p:nvPr/>
        </p:nvGrpSpPr>
        <p:grpSpPr>
          <a:xfrm>
            <a:off x="457200" y="3200400"/>
            <a:ext cx="10535460" cy="2649020"/>
            <a:chOff x="437340" y="3741850"/>
            <a:chExt cx="10535460" cy="2649020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7962CA54-FE70-5545-7FE0-102862CF1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400">
              <a:off x="1062839" y="4128993"/>
              <a:ext cx="675568" cy="6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243BCD9-33AF-4D7F-78C0-6DC1ACE19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400">
              <a:off x="1774028" y="4128993"/>
              <a:ext cx="675568" cy="6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3CCF2BA4-412C-1CE2-B9FE-74000CE27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400">
              <a:off x="5258957" y="4128993"/>
              <a:ext cx="675568" cy="6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97FCF09-72B0-A12F-6ABB-35818FDFB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6400">
              <a:off x="8743885" y="4128993"/>
              <a:ext cx="675568" cy="6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58A7AE-FC63-6FC0-A6D3-E373D726C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3896" y="4196671"/>
              <a:ext cx="1127013" cy="450806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9FDA3A1-24FF-2908-E015-EAA407B72356}"/>
                </a:ext>
              </a:extLst>
            </p:cNvPr>
            <p:cNvSpPr txBox="1"/>
            <p:nvPr/>
          </p:nvSpPr>
          <p:spPr>
            <a:xfrm>
              <a:off x="2327898" y="5000222"/>
              <a:ext cx="303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System Engineer</a:t>
              </a:r>
              <a:endParaRPr lang="en-US" i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E078A7-ECA4-7555-FEFB-71DFE593A4F9}"/>
                </a:ext>
              </a:extLst>
            </p:cNvPr>
            <p:cNvSpPr txBox="1"/>
            <p:nvPr/>
          </p:nvSpPr>
          <p:spPr>
            <a:xfrm>
              <a:off x="5459001" y="5000222"/>
              <a:ext cx="3622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Senior Analyst – Product</a:t>
              </a:r>
            </a:p>
            <a:p>
              <a:pPr algn="ctr"/>
              <a:r>
                <a:rPr lang="en-US" b="1" dirty="0"/>
                <a:t> Development</a:t>
              </a:r>
            </a:p>
          </p:txBody>
        </p:sp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D1B64774-CC45-85C5-F3A2-610EFBA41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453" y="5403038"/>
              <a:ext cx="615258" cy="615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6D9219-1717-0101-1BA4-B0F17BD84DE3}"/>
                </a:ext>
              </a:extLst>
            </p:cNvPr>
            <p:cNvSpPr txBox="1"/>
            <p:nvPr/>
          </p:nvSpPr>
          <p:spPr>
            <a:xfrm>
              <a:off x="3404492" y="6021538"/>
              <a:ext cx="885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/>
                <a:t>Client</a:t>
              </a:r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E4D358-9F29-6744-B8C4-E95DEF71756A}"/>
                </a:ext>
              </a:extLst>
            </p:cNvPr>
            <p:cNvSpPr txBox="1"/>
            <p:nvPr/>
          </p:nvSpPr>
          <p:spPr>
            <a:xfrm>
              <a:off x="805599" y="374185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2017</a:t>
              </a:r>
              <a:r>
                <a:rPr lang="en-US" dirty="0"/>
                <a:t>.09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C8CE75-330D-CE0F-E10A-75319A8B7BC6}"/>
                </a:ext>
              </a:extLst>
            </p:cNvPr>
            <p:cNvSpPr txBox="1"/>
            <p:nvPr/>
          </p:nvSpPr>
          <p:spPr>
            <a:xfrm>
              <a:off x="1845337" y="374185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2017</a:t>
              </a:r>
              <a:r>
                <a:rPr lang="en-US" dirty="0"/>
                <a:t>.12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8C30368-715B-6C79-D6AA-10E0A350F2E6}"/>
                </a:ext>
              </a:extLst>
            </p:cNvPr>
            <p:cNvSpPr txBox="1"/>
            <p:nvPr/>
          </p:nvSpPr>
          <p:spPr>
            <a:xfrm>
              <a:off x="5089670" y="374185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2019</a:t>
              </a:r>
              <a:r>
                <a:rPr lang="en-US" dirty="0"/>
                <a:t>.12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2EA7DE-6AA1-E0B2-0738-DCA10FB648FC}"/>
                </a:ext>
              </a:extLst>
            </p:cNvPr>
            <p:cNvSpPr txBox="1"/>
            <p:nvPr/>
          </p:nvSpPr>
          <p:spPr>
            <a:xfrm>
              <a:off x="8609424" y="374185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2022</a:t>
              </a:r>
              <a:r>
                <a:rPr lang="en-US" dirty="0"/>
                <a:t>.03</a:t>
              </a:r>
            </a:p>
          </p:txBody>
        </p:sp>
        <p:pic>
          <p:nvPicPr>
            <p:cNvPr id="42" name="Picture 6" descr="American Express logo and symbol, meaning, history, PNG">
              <a:extLst>
                <a:ext uri="{FF2B5EF4-FFF2-40B4-BE49-F238E27FC236}">
                  <a16:creationId xmlns:a16="http://schemas.microsoft.com/office/drawing/2014/main" id="{31C31A90-DBF1-0A4E-8D3B-7BA1CA742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804" y="3915888"/>
              <a:ext cx="1799771" cy="101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391AFBA6-C40B-FEC0-9130-E33E1A2CD6F0}"/>
                </a:ext>
              </a:extLst>
            </p:cNvPr>
            <p:cNvSpPr/>
            <p:nvPr/>
          </p:nvSpPr>
          <p:spPr>
            <a:xfrm rot="5400000">
              <a:off x="3765950" y="3153253"/>
              <a:ext cx="196969" cy="3329564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A848E732-1349-1F2A-46EC-2F6D40D45347}"/>
                </a:ext>
              </a:extLst>
            </p:cNvPr>
            <p:cNvSpPr/>
            <p:nvPr/>
          </p:nvSpPr>
          <p:spPr>
            <a:xfrm rot="5400000">
              <a:off x="7240720" y="3163974"/>
              <a:ext cx="196969" cy="3329564"/>
            </a:xfrm>
            <a:prstGeom prst="rightBrac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6E4D78-EB62-AF35-2F9D-F77A8A132BF7}"/>
                </a:ext>
              </a:extLst>
            </p:cNvPr>
            <p:cNvSpPr txBox="1"/>
            <p:nvPr/>
          </p:nvSpPr>
          <p:spPr>
            <a:xfrm>
              <a:off x="437340" y="4996354"/>
              <a:ext cx="19265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Graduation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42D1882-FFDA-B032-3AEC-B111DCBDD146}"/>
                </a:ext>
              </a:extLst>
            </p:cNvPr>
            <p:cNvCxnSpPr>
              <a:cxnSpLocks/>
            </p:cNvCxnSpPr>
            <p:nvPr/>
          </p:nvCxnSpPr>
          <p:spPr>
            <a:xfrm>
              <a:off x="1488887" y="4814284"/>
              <a:ext cx="50183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1EB491A-B032-F04E-BF63-553365EAF494}"/>
                </a:ext>
              </a:extLst>
            </p:cNvPr>
            <p:cNvCxnSpPr>
              <a:cxnSpLocks/>
            </p:cNvCxnSpPr>
            <p:nvPr/>
          </p:nvCxnSpPr>
          <p:spPr>
            <a:xfrm>
              <a:off x="9274960" y="4826698"/>
              <a:ext cx="50183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BDB6EF-971A-5E7E-285F-955F4213235A}"/>
                </a:ext>
              </a:extLst>
            </p:cNvPr>
            <p:cNvSpPr txBox="1"/>
            <p:nvPr/>
          </p:nvSpPr>
          <p:spPr>
            <a:xfrm>
              <a:off x="8813515" y="4996354"/>
              <a:ext cx="2159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Immigrated</a:t>
              </a:r>
            </a:p>
            <a:p>
              <a:pPr algn="ctr"/>
              <a:r>
                <a:rPr lang="en-US" b="1" dirty="0"/>
                <a:t> to Korea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7F6F3AE-2FD2-D12E-DA8A-691102B3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0833" y1="44000" x2="43667" y2="72167"/>
                          <a14:foregroundMark x1="43667" y1="72167" x2="50000" y2="78500"/>
                          <a14:foregroundMark x1="50000" y1="78500" x2="64500" y2="54333"/>
                          <a14:foregroundMark x1="64500" y1="54333" x2="67167" y2="35333"/>
                          <a14:foregroundMark x1="67167" y1="35333" x2="61167" y2="26500"/>
                          <a14:foregroundMark x1="61167" y1="26500" x2="43667" y2="24167"/>
                          <a14:foregroundMark x1="43667" y1="24167" x2="36500" y2="28667"/>
                          <a14:foregroundMark x1="36500" y1="28667" x2="29167" y2="38000"/>
                          <a14:foregroundMark x1="29167" y1="38000" x2="30667" y2="448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257041" y="3925011"/>
              <a:ext cx="1087858" cy="108785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59BF33-9E91-D115-BAC5-53A5AD0531EB}"/>
                </a:ext>
              </a:extLst>
            </p:cNvPr>
            <p:cNvSpPr txBox="1"/>
            <p:nvPr/>
          </p:nvSpPr>
          <p:spPr>
            <a:xfrm>
              <a:off x="9800365" y="3741850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2022</a:t>
              </a:r>
              <a:r>
                <a:rPr lang="en-US" dirty="0"/>
                <a:t>.04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2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255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Tech Stack - I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5D7328D7-A51C-B997-D1BD-0FB8BDCFB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4181"/>
              </p:ext>
            </p:extLst>
          </p:nvPr>
        </p:nvGraphicFramePr>
        <p:xfrm>
          <a:off x="1084792" y="1066800"/>
          <a:ext cx="10022416" cy="5010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6792">
                  <a:extLst>
                    <a:ext uri="{9D8B030D-6E8A-4147-A177-3AD203B41FA5}">
                      <a16:colId xmlns:a16="http://schemas.microsoft.com/office/drawing/2014/main" val="3501835425"/>
                    </a:ext>
                  </a:extLst>
                </a:gridCol>
                <a:gridCol w="7085624">
                  <a:extLst>
                    <a:ext uri="{9D8B030D-6E8A-4147-A177-3AD203B41FA5}">
                      <a16:colId xmlns:a16="http://schemas.microsoft.com/office/drawing/2014/main" val="1285138399"/>
                    </a:ext>
                  </a:extLst>
                </a:gridCol>
              </a:tblGrid>
              <a:tr h="10833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</a:rPr>
                        <a:t>Programming Languages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64797"/>
                  </a:ext>
                </a:extLst>
              </a:tr>
              <a:tr h="103822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  <a:cs typeface="+mn-cs"/>
                        </a:rPr>
                        <a:t>Database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90628"/>
                  </a:ext>
                </a:extLst>
              </a:tr>
              <a:tr h="1704975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  <a:cs typeface="+mn-cs"/>
                        </a:rPr>
                        <a:t>Big Data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609280"/>
                  </a:ext>
                </a:extLst>
              </a:tr>
              <a:tr h="11841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  <a:cs typeface="+mn-cs"/>
                        </a:rPr>
                        <a:t>Data Presentation tools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572865"/>
                  </a:ext>
                </a:extLst>
              </a:tr>
            </a:tbl>
          </a:graphicData>
        </a:graphic>
      </p:graphicFrame>
      <p:pic>
        <p:nvPicPr>
          <p:cNvPr id="18" name="Picture 2" descr="The Python Logo | Python Software Foundation">
            <a:extLst>
              <a:ext uri="{FF2B5EF4-FFF2-40B4-BE49-F238E27FC236}">
                <a16:creationId xmlns:a16="http://schemas.microsoft.com/office/drawing/2014/main" id="{1572235E-9961-6432-FD97-EE73729EE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15" y="1242618"/>
            <a:ext cx="2070084" cy="69921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UNIX SHELL SCRIPTING TRAINING IN PUNE | GET CERTIFIED | Radical Technologies">
            <a:extLst>
              <a:ext uri="{FF2B5EF4-FFF2-40B4-BE49-F238E27FC236}">
                <a16:creationId xmlns:a16="http://schemas.microsoft.com/office/drawing/2014/main" id="{F87710D3-1C73-3051-009B-9590B005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878" y="1239979"/>
            <a:ext cx="1796977" cy="69921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10 major SQL programming errors and how to avoid them">
            <a:extLst>
              <a:ext uri="{FF2B5EF4-FFF2-40B4-BE49-F238E27FC236}">
                <a16:creationId xmlns:a16="http://schemas.microsoft.com/office/drawing/2014/main" id="{3125EB34-79E7-62AD-96F3-40F7AAF32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15" y="2270377"/>
            <a:ext cx="1864247" cy="81134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doop distribution file system- hdfs | Factspan Analytics">
            <a:extLst>
              <a:ext uri="{FF2B5EF4-FFF2-40B4-BE49-F238E27FC236}">
                <a16:creationId xmlns:a16="http://schemas.microsoft.com/office/drawing/2014/main" id="{C59DC3B6-B5CA-D783-6005-7ADD107E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15" y="3469224"/>
            <a:ext cx="1314029" cy="1079016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ntroduction to PySpark. What is it?">
            <a:extLst>
              <a:ext uri="{FF2B5EF4-FFF2-40B4-BE49-F238E27FC236}">
                <a16:creationId xmlns:a16="http://schemas.microsoft.com/office/drawing/2014/main" id="{F0DBF5E5-114D-DC22-C5CD-A84C3784F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35" y="3294928"/>
            <a:ext cx="1701965" cy="76057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Spark Sql functions | DataKare Solutions">
            <a:extLst>
              <a:ext uri="{FF2B5EF4-FFF2-40B4-BE49-F238E27FC236}">
                <a16:creationId xmlns:a16="http://schemas.microsoft.com/office/drawing/2014/main" id="{7B12590E-5EDF-2914-BA6C-1C96F1DA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35" y="4055507"/>
            <a:ext cx="1701965" cy="728914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pache Hive and Apache Tez – Memory management and Tuning">
            <a:extLst>
              <a:ext uri="{FF2B5EF4-FFF2-40B4-BE49-F238E27FC236}">
                <a16:creationId xmlns:a16="http://schemas.microsoft.com/office/drawing/2014/main" id="{2B548F8F-4BA2-4A7E-1209-366170C7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55" y="3294929"/>
            <a:ext cx="1781765" cy="760579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Apache Sqoop — hide your password ! | by Luis Mauricio Ramos | Medium">
            <a:extLst>
              <a:ext uri="{FF2B5EF4-FFF2-40B4-BE49-F238E27FC236}">
                <a16:creationId xmlns:a16="http://schemas.microsoft.com/office/drawing/2014/main" id="{AA3E051E-1195-42E7-58F5-86EBD1997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855" y="4071686"/>
            <a:ext cx="1781765" cy="728914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Tableau (Six Week Virtual Course) – Avon Free Public Library">
            <a:extLst>
              <a:ext uri="{FF2B5EF4-FFF2-40B4-BE49-F238E27FC236}">
                <a16:creationId xmlns:a16="http://schemas.microsoft.com/office/drawing/2014/main" id="{4AE279FA-EFA3-3BF1-B5A9-9A82820C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246" y="5111973"/>
            <a:ext cx="2058089" cy="72891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</p:pic>
      <p:pic>
        <p:nvPicPr>
          <p:cNvPr id="27" name="Picture 16" descr="Berkenalan dengan Matplotlib dan implementasinya - Kotakode.com | Komunitas  Developer Indonesia">
            <a:extLst>
              <a:ext uri="{FF2B5EF4-FFF2-40B4-BE49-F238E27FC236}">
                <a16:creationId xmlns:a16="http://schemas.microsoft.com/office/drawing/2014/main" id="{07739BC5-EF14-D62A-F8C7-173F012A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27" y="5105400"/>
            <a:ext cx="1645689" cy="699213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Advanced PivotTables: Combining Data from Multiple Sheets">
            <a:extLst>
              <a:ext uri="{FF2B5EF4-FFF2-40B4-BE49-F238E27FC236}">
                <a16:creationId xmlns:a16="http://schemas.microsoft.com/office/drawing/2014/main" id="{82C66E4E-1AAA-E49E-BEDD-0A77864F2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21" y="5105400"/>
            <a:ext cx="1637632" cy="728914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7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26850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Tech Stack - II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EF122B-9EDA-047E-81BB-90BA50E6A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1219"/>
              </p:ext>
            </p:extLst>
          </p:nvPr>
        </p:nvGraphicFramePr>
        <p:xfrm>
          <a:off x="1084792" y="1066800"/>
          <a:ext cx="10022416" cy="4045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6792">
                  <a:extLst>
                    <a:ext uri="{9D8B030D-6E8A-4147-A177-3AD203B41FA5}">
                      <a16:colId xmlns:a16="http://schemas.microsoft.com/office/drawing/2014/main" val="3501835425"/>
                    </a:ext>
                  </a:extLst>
                </a:gridCol>
                <a:gridCol w="7085624">
                  <a:extLst>
                    <a:ext uri="{9D8B030D-6E8A-4147-A177-3AD203B41FA5}">
                      <a16:colId xmlns:a16="http://schemas.microsoft.com/office/drawing/2014/main" val="1285138399"/>
                    </a:ext>
                  </a:extLst>
                </a:gridCol>
              </a:tblGrid>
              <a:tr h="142629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  <a:cs typeface="+mn-cs"/>
                        </a:rPr>
                        <a:t>BI Tools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764797"/>
                  </a:ext>
                </a:extLst>
              </a:tr>
              <a:tr h="261937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Roboto Condensed Medium" panose="02000000000000000000" pitchFamily="2" charset="0"/>
                          <a:ea typeface="Roboto Condensed Medium" panose="02000000000000000000" pitchFamily="2" charset="0"/>
                          <a:cs typeface="+mn-cs"/>
                        </a:rPr>
                        <a:t>Other skills/Tools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90628"/>
                  </a:ext>
                </a:extLst>
              </a:tr>
            </a:tbl>
          </a:graphicData>
        </a:graphic>
      </p:graphicFrame>
      <p:pic>
        <p:nvPicPr>
          <p:cNvPr id="6" name="Picture 20" descr="SQL Server Integration Services -SSIS">
            <a:extLst>
              <a:ext uri="{FF2B5EF4-FFF2-40B4-BE49-F238E27FC236}">
                <a16:creationId xmlns:a16="http://schemas.microsoft.com/office/drawing/2014/main" id="{2543ECF1-4861-BFBE-89E7-A08CBF44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1207755"/>
            <a:ext cx="1143000" cy="11430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2" descr="Data Lineage for Microsoft SQL Server Analysis Services | MANTA">
            <a:extLst>
              <a:ext uri="{FF2B5EF4-FFF2-40B4-BE49-F238E27FC236}">
                <a16:creationId xmlns:a16="http://schemas.microsoft.com/office/drawing/2014/main" id="{69B61EF3-12C3-C350-9675-F902B92DB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92" y="1324437"/>
            <a:ext cx="2836348" cy="90963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Jupyter @ Swarthmore - Swarthmore College ITS Blog">
            <a:extLst>
              <a:ext uri="{FF2B5EF4-FFF2-40B4-BE49-F238E27FC236}">
                <a16:creationId xmlns:a16="http://schemas.microsoft.com/office/drawing/2014/main" id="{79C69977-1D80-B5B1-E32C-2B5EA434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743200"/>
            <a:ext cx="1733550" cy="1010731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Jethro - Crunchbase Company Profile &amp; Funding">
            <a:extLst>
              <a:ext uri="{FF2B5EF4-FFF2-40B4-BE49-F238E27FC236}">
                <a16:creationId xmlns:a16="http://schemas.microsoft.com/office/drawing/2014/main" id="{AAA03E73-E12C-2F8A-7C66-347D4E80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3886200"/>
            <a:ext cx="1275234" cy="1010731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arallel Programming with R (online) | Yale West Campus">
            <a:extLst>
              <a:ext uri="{FF2B5EF4-FFF2-40B4-BE49-F238E27FC236}">
                <a16:creationId xmlns:a16="http://schemas.microsoft.com/office/drawing/2014/main" id="{DFBBB1C3-9899-6E2C-6F4C-F50BA5A6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051" y="2743200"/>
            <a:ext cx="959082" cy="110774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eradata moves to new Vantage point as it advises customers to 'stop buying  analytics' – Blocks and Files">
            <a:extLst>
              <a:ext uri="{FF2B5EF4-FFF2-40B4-BE49-F238E27FC236}">
                <a16:creationId xmlns:a16="http://schemas.microsoft.com/office/drawing/2014/main" id="{66085110-75D9-3E59-2620-A03849FD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855" y="2743200"/>
            <a:ext cx="3032121" cy="909637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it, scm, logo Icon in Vector Logo">
            <a:extLst>
              <a:ext uri="{FF2B5EF4-FFF2-40B4-BE49-F238E27FC236}">
                <a16:creationId xmlns:a16="http://schemas.microsoft.com/office/drawing/2014/main" id="{5D69A2F3-0E31-BFAB-0BC3-5CD1175B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40" y="3886200"/>
            <a:ext cx="1847850" cy="923925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5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51055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Project 1 : Fraud Dashboard</a:t>
            </a: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6734C750-EA4C-873B-4DBF-3F2E4939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02" y="4278240"/>
            <a:ext cx="914400" cy="914400"/>
          </a:xfrm>
          <a:prstGeom prst="rect">
            <a:avLst/>
          </a:prstGeom>
        </p:spPr>
      </p:pic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33126517-2B77-98B9-7DA4-8A6B3FF92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565" y="4587489"/>
            <a:ext cx="914400" cy="914400"/>
          </a:xfrm>
          <a:prstGeom prst="rect">
            <a:avLst/>
          </a:prstGeom>
        </p:spPr>
      </p:pic>
      <p:pic>
        <p:nvPicPr>
          <p:cNvPr id="9" name="Picture 4" descr="CSV file extension What are and how do you open this type of file? -  Computing Mania">
            <a:extLst>
              <a:ext uri="{FF2B5EF4-FFF2-40B4-BE49-F238E27FC236}">
                <a16:creationId xmlns:a16="http://schemas.microsoft.com/office/drawing/2014/main" id="{102D645C-3198-B199-ED9A-C57A7D63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52" y="4287432"/>
            <a:ext cx="73152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06AB262C-DC60-0A4B-4B2F-939E6C8B9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4572" y="4286522"/>
            <a:ext cx="914400" cy="9144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00803CAE-A6BE-619F-C1DC-70365710C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3200" y="4302466"/>
            <a:ext cx="914400" cy="914400"/>
          </a:xfrm>
          <a:prstGeom prst="rect">
            <a:avLst/>
          </a:prstGeom>
        </p:spPr>
      </p:pic>
      <p:pic>
        <p:nvPicPr>
          <p:cNvPr id="12" name="Graphic 11" descr="Bar chart with solid fill">
            <a:extLst>
              <a:ext uri="{FF2B5EF4-FFF2-40B4-BE49-F238E27FC236}">
                <a16:creationId xmlns:a16="http://schemas.microsoft.com/office/drawing/2014/main" id="{95B2ED3F-F5BD-7B86-2DA4-C6DD78DF0E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2662" y="431689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BB4FDE-ACC3-4A3D-664D-96380F7B0BA0}"/>
              </a:ext>
            </a:extLst>
          </p:cNvPr>
          <p:cNvSpPr txBox="1"/>
          <p:nvPr/>
        </p:nvSpPr>
        <p:spPr>
          <a:xfrm>
            <a:off x="619366" y="5466209"/>
            <a:ext cx="159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 data from </a:t>
            </a:r>
            <a:b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Hive warehouse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F6E77A-1380-F063-A398-DFB58D0A339E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1784202" y="4735440"/>
            <a:ext cx="460370" cy="8282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0E5336-3955-54F9-4A9D-9ACD34B959B5}"/>
              </a:ext>
            </a:extLst>
          </p:cNvPr>
          <p:cNvSpPr txBox="1"/>
          <p:nvPr/>
        </p:nvSpPr>
        <p:spPr>
          <a:xfrm>
            <a:off x="1905428" y="3909956"/>
            <a:ext cx="1812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processing using HQL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734F0-4655-7408-BDC0-20C6AE4F4230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158972" y="4743722"/>
            <a:ext cx="420880" cy="911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282395-2E73-89C5-A828-8898C97808DA}"/>
              </a:ext>
            </a:extLst>
          </p:cNvPr>
          <p:cNvSpPr txBox="1"/>
          <p:nvPr/>
        </p:nvSpPr>
        <p:spPr>
          <a:xfrm>
            <a:off x="3369412" y="5374691"/>
            <a:ext cx="159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Aggregated data is written into csv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BC977F-7F07-BCF4-D691-1A201DEDACFB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4311373" y="4744633"/>
            <a:ext cx="1051827" cy="15033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42C25B-3430-686E-F314-9011881B16F5}"/>
              </a:ext>
            </a:extLst>
          </p:cNvPr>
          <p:cNvSpPr txBox="1"/>
          <p:nvPr/>
        </p:nvSpPr>
        <p:spPr>
          <a:xfrm>
            <a:off x="5156621" y="3856435"/>
            <a:ext cx="185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from csv is loaded into SQL tables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421DD4-D600-C8D5-21D3-3CDE13491006}"/>
              </a:ext>
            </a:extLst>
          </p:cNvPr>
          <p:cNvSpPr txBox="1"/>
          <p:nvPr/>
        </p:nvSpPr>
        <p:spPr>
          <a:xfrm>
            <a:off x="4411477" y="4416004"/>
            <a:ext cx="844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SSIS Job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C32A92-1CCA-4BC3-0DCC-63527039C59C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6277600" y="4759666"/>
            <a:ext cx="545062" cy="14433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4A174FD-75CF-4452-74F4-0A08DD3DE53A}"/>
              </a:ext>
            </a:extLst>
          </p:cNvPr>
          <p:cNvSpPr txBox="1"/>
          <p:nvPr/>
        </p:nvSpPr>
        <p:spPr>
          <a:xfrm>
            <a:off x="322565" y="301150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pic>
        <p:nvPicPr>
          <p:cNvPr id="30" name="Picture 4">
            <a:extLst>
              <a:ext uri="{FF2B5EF4-FFF2-40B4-BE49-F238E27FC236}">
                <a16:creationId xmlns:a16="http://schemas.microsoft.com/office/drawing/2014/main" id="{80B0F89F-B93D-DE43-DB2E-31BD75271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80" y="191819"/>
            <a:ext cx="1503901" cy="7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pache Hive and Apache Tez – Memory management and Tuning">
            <a:extLst>
              <a:ext uri="{FF2B5EF4-FFF2-40B4-BE49-F238E27FC236}">
                <a16:creationId xmlns:a16="http://schemas.microsoft.com/office/drawing/2014/main" id="{AF3979A4-80EE-CD28-0550-9491B8710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85" y="3722821"/>
            <a:ext cx="1541445" cy="65799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SQL Server Integration Services -SSIS">
            <a:extLst>
              <a:ext uri="{FF2B5EF4-FFF2-40B4-BE49-F238E27FC236}">
                <a16:creationId xmlns:a16="http://schemas.microsoft.com/office/drawing/2014/main" id="{70C4601F-B4AD-4B4E-A05A-C837A385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494" y="4948257"/>
            <a:ext cx="1174954" cy="117495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019E7E2-A5AB-1862-92F3-0FC749D424A6}"/>
              </a:ext>
            </a:extLst>
          </p:cNvPr>
          <p:cNvSpPr txBox="1">
            <a:spLocks/>
          </p:cNvSpPr>
          <p:nvPr/>
        </p:nvSpPr>
        <p:spPr>
          <a:xfrm>
            <a:off x="702040" y="1076029"/>
            <a:ext cx="9889759" cy="157085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Why ? :</a:t>
            </a:r>
          </a:p>
          <a:p>
            <a:pPr latinLnBrk="0">
              <a:lnSpc>
                <a:spcPct val="110000"/>
              </a:lnSpc>
            </a:pPr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To report key fraud metrics to senior leadership and strategic partners for daily insights into fraud trends</a:t>
            </a:r>
          </a:p>
          <a:p>
            <a:pPr latinLnBrk="0">
              <a:lnSpc>
                <a:spcPct val="110000"/>
              </a:lnSpc>
            </a:pPr>
            <a:endParaRPr lang="en-US" sz="1700" b="1" kern="0" dirty="0">
              <a:solidFill>
                <a:srgbClr val="000000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What’s new ? :</a:t>
            </a:r>
          </a:p>
          <a:p>
            <a:pPr latinLnBrk="0"/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This is a daily interactive dashboard with monthly and YoY components which is also capable of interactively visualizing trends in different categories like markets and types of fraud across years. </a:t>
            </a:r>
            <a:endParaRPr lang="en-US" sz="1700" kern="0" dirty="0">
              <a:solidFill>
                <a:sysClr val="windowText" lastClr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endParaRPr lang="en-US" sz="1700" kern="0" dirty="0">
              <a:solidFill>
                <a:srgbClr val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852CDC-B2CB-F416-C428-EA10E862A9E6}"/>
              </a:ext>
            </a:extLst>
          </p:cNvPr>
          <p:cNvSpPr txBox="1"/>
          <p:nvPr/>
        </p:nvSpPr>
        <p:spPr>
          <a:xfrm>
            <a:off x="8873794" y="301150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  <p:pic>
        <p:nvPicPr>
          <p:cNvPr id="41" name="Picture 6" descr="10 major SQL programming errors and how to avoid them">
            <a:extLst>
              <a:ext uri="{FF2B5EF4-FFF2-40B4-BE49-F238E27FC236}">
                <a16:creationId xmlns:a16="http://schemas.microsoft.com/office/drawing/2014/main" id="{0AC549C1-F69E-3BD2-D500-D47FDBEDF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01" y="5047608"/>
            <a:ext cx="1500110" cy="652868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EEC12BF-AB32-816A-458D-9D6B99605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09" y="4456529"/>
            <a:ext cx="2437767" cy="50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C36216C-B926-4FDA-AA32-0197835A27A4}"/>
              </a:ext>
            </a:extLst>
          </p:cNvPr>
          <p:cNvSpPr txBox="1"/>
          <p:nvPr/>
        </p:nvSpPr>
        <p:spPr>
          <a:xfrm>
            <a:off x="6158623" y="5215337"/>
            <a:ext cx="234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Interactive Tableau dashboard is built on top of SQL tables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1B24220-5451-F2EE-3C43-06B5DB9F5F99}"/>
              </a:ext>
            </a:extLst>
          </p:cNvPr>
          <p:cNvCxnSpPr/>
          <p:nvPr/>
        </p:nvCxnSpPr>
        <p:spPr>
          <a:xfrm>
            <a:off x="8534400" y="3124200"/>
            <a:ext cx="0" cy="3253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8E377E-75A0-FF11-A66F-578F36463321}"/>
              </a:ext>
            </a:extLst>
          </p:cNvPr>
          <p:cNvSpPr txBox="1"/>
          <p:nvPr/>
        </p:nvSpPr>
        <p:spPr>
          <a:xfrm>
            <a:off x="322565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EC803-C4D2-9E06-A401-DDCCD6898A56}"/>
              </a:ext>
            </a:extLst>
          </p:cNvPr>
          <p:cNvSpPr txBox="1"/>
          <p:nvPr/>
        </p:nvSpPr>
        <p:spPr>
          <a:xfrm>
            <a:off x="8873794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</p:spTree>
    <p:extLst>
      <p:ext uri="{BB962C8B-B14F-4D97-AF65-F5344CB8AC3E}">
        <p14:creationId xmlns:p14="http://schemas.microsoft.com/office/powerpoint/2010/main" val="263520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8" descr="Microsoft SQL Server Analysis Services | SSAS | Royal Cyber">
            <a:extLst>
              <a:ext uri="{FF2B5EF4-FFF2-40B4-BE49-F238E27FC236}">
                <a16:creationId xmlns:a16="http://schemas.microsoft.com/office/drawing/2014/main" id="{AF5C11B7-94E6-F9DB-0B54-43874632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49" y="5443844"/>
            <a:ext cx="960125" cy="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643285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Project 2 : Authorization Reporting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1611D-0C2C-DCC0-3FBD-4B494032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80" y="191819"/>
            <a:ext cx="1503901" cy="7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8CE1B7-0784-4312-BD54-ADE5A5D52D83}"/>
              </a:ext>
            </a:extLst>
          </p:cNvPr>
          <p:cNvSpPr txBox="1">
            <a:spLocks/>
          </p:cNvSpPr>
          <p:nvPr/>
        </p:nvSpPr>
        <p:spPr>
          <a:xfrm>
            <a:off x="702040" y="1076030"/>
            <a:ext cx="9889759" cy="1976514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en-US" sz="16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Why ? :</a:t>
            </a:r>
          </a:p>
          <a:p>
            <a:pPr latinLnBrk="0">
              <a:lnSpc>
                <a:spcPct val="110000"/>
              </a:lnSpc>
            </a:pPr>
            <a:r>
              <a:rPr lang="en-US" sz="14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To report key Authorization metrics to senior leadership and strategic partners for monthly insights into transaction authorization trends.</a:t>
            </a:r>
          </a:p>
          <a:p>
            <a:pPr latinLnBrk="0">
              <a:lnSpc>
                <a:spcPct val="110000"/>
              </a:lnSpc>
            </a:pPr>
            <a:endParaRPr lang="en-US" sz="1600" b="1" kern="0" dirty="0">
              <a:solidFill>
                <a:srgbClr val="000000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r>
              <a:rPr lang="en-US" sz="16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What’s new ? :</a:t>
            </a:r>
          </a:p>
          <a:p>
            <a:pPr latinLnBrk="0"/>
            <a:r>
              <a:rPr lang="en-US" sz="14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Input data has a high volume (~5 million records per day) with 30+ columns being used, and the size of the output file is ~80 GB per month after aggregations. Nevertheless, using multiple optimization techniques, monthly processing is completed within 3 hrs.</a:t>
            </a:r>
          </a:p>
          <a:p>
            <a:pPr latinLnBrk="0">
              <a:lnSpc>
                <a:spcPct val="110000"/>
              </a:lnSpc>
            </a:pPr>
            <a:endParaRPr lang="en-US" sz="1700" kern="0" dirty="0">
              <a:solidFill>
                <a:srgbClr val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749D2A28-B94D-7D35-10C2-88E8B1958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605" y="4219281"/>
            <a:ext cx="914400" cy="914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0BA9A912-9BF5-CA85-43B7-76DF53E8F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428" y="4425467"/>
            <a:ext cx="914400" cy="914400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CC26B64F-DB84-ED9F-425A-632CFB00C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2336" y="4218967"/>
            <a:ext cx="914400" cy="914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980A997A-DE4B-2AEB-0C48-FAB47DF87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9252" y="4226653"/>
            <a:ext cx="914400" cy="914400"/>
          </a:xfrm>
          <a:prstGeom prst="rect">
            <a:avLst/>
          </a:prstGeom>
        </p:spPr>
      </p:pic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EAC07746-CD73-2163-8CF5-F9C42738D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4882" y="4229568"/>
            <a:ext cx="914400" cy="914400"/>
          </a:xfrm>
          <a:prstGeom prst="rect">
            <a:avLst/>
          </a:prstGeom>
        </p:spPr>
      </p:pic>
      <p:pic>
        <p:nvPicPr>
          <p:cNvPr id="13" name="Picture 4" descr="CSV file extension What are and how do you open this type of file? -  Computing Mania">
            <a:extLst>
              <a:ext uri="{FF2B5EF4-FFF2-40B4-BE49-F238E27FC236}">
                <a16:creationId xmlns:a16="http://schemas.microsoft.com/office/drawing/2014/main" id="{7E60C112-3744-9C43-B3A6-0C3266BA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071" y="4226653"/>
            <a:ext cx="73152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098E155A-194A-4D7F-167C-047A35D41F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0631" y="5472377"/>
            <a:ext cx="914400" cy="914400"/>
          </a:xfrm>
          <a:prstGeom prst="rect">
            <a:avLst/>
          </a:prstGeom>
        </p:spPr>
      </p:pic>
      <p:pic>
        <p:nvPicPr>
          <p:cNvPr id="15" name="Picture 8" descr="Microsoft SQL Server Analysis Services | SSAS | Royal Cyber">
            <a:extLst>
              <a:ext uri="{FF2B5EF4-FFF2-40B4-BE49-F238E27FC236}">
                <a16:creationId xmlns:a16="http://schemas.microsoft.com/office/drawing/2014/main" id="{38D6F48D-EFDE-4228-49B5-12EA02DAA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49" y="5448378"/>
            <a:ext cx="960125" cy="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Advanced PivotTables: Combining Data from Multiple Sheets">
            <a:extLst>
              <a:ext uri="{FF2B5EF4-FFF2-40B4-BE49-F238E27FC236}">
                <a16:creationId xmlns:a16="http://schemas.microsoft.com/office/drawing/2014/main" id="{C2CAC06C-3225-1E43-F7EC-35143760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77" y="5694926"/>
            <a:ext cx="1092868" cy="486438"/>
          </a:xfrm>
          <a:prstGeom prst="rect">
            <a:avLst/>
          </a:prstGeom>
          <a:noFill/>
          <a:ln w="158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37F440-13AA-C7A5-613F-ECF515F470F6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606736" y="4676167"/>
            <a:ext cx="392516" cy="7686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369643-37F4-40C7-2A8A-CA7A1CC6B69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913652" y="4683853"/>
            <a:ext cx="491230" cy="2915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7A19EE-E38C-86C3-DB8A-B67C488DB1F5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6319282" y="4683854"/>
            <a:ext cx="722789" cy="2914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892200-9534-5FE9-C035-C8CBDAF11D75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 flipV="1">
            <a:off x="4648945" y="5938145"/>
            <a:ext cx="585504" cy="8568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58DC8F-369F-AD9F-0330-393F5B0DAD60}"/>
              </a:ext>
            </a:extLst>
          </p:cNvPr>
          <p:cNvSpPr txBox="1"/>
          <p:nvPr/>
        </p:nvSpPr>
        <p:spPr>
          <a:xfrm>
            <a:off x="749989" y="313586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C0CBE04C-9400-9C29-6439-A53EF5B29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26648" y="5247446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836B3A-719F-C1C0-0CEF-F7F76DAB1ABD}"/>
              </a:ext>
            </a:extLst>
          </p:cNvPr>
          <p:cNvCxnSpPr>
            <a:stCxn id="14" idx="1"/>
            <a:endCxn id="15" idx="3"/>
          </p:cNvCxnSpPr>
          <p:nvPr/>
        </p:nvCxnSpPr>
        <p:spPr>
          <a:xfrm flipH="1">
            <a:off x="6194574" y="5929577"/>
            <a:ext cx="756057" cy="17136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BE381B-8E00-48F2-1167-E19A0C87311E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7407831" y="5141054"/>
            <a:ext cx="1" cy="331323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944FDF-2017-81BC-AAD7-EC55356DA871}"/>
              </a:ext>
            </a:extLst>
          </p:cNvPr>
          <p:cNvSpPr txBox="1"/>
          <p:nvPr/>
        </p:nvSpPr>
        <p:spPr>
          <a:xfrm>
            <a:off x="246082" y="4042765"/>
            <a:ext cx="167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 tables from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Hive warehouse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980F9D-917C-ADB8-C7D9-EB626AE75C93}"/>
              </a:ext>
            </a:extLst>
          </p:cNvPr>
          <p:cNvSpPr txBox="1"/>
          <p:nvPr/>
        </p:nvSpPr>
        <p:spPr>
          <a:xfrm>
            <a:off x="1055831" y="5609517"/>
            <a:ext cx="1935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Source tables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 Teradata 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Warehouse 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Imported using Sqoop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B5E6BD-7D36-D583-101B-15A38C4F1EFB}"/>
              </a:ext>
            </a:extLst>
          </p:cNvPr>
          <p:cNvSpPr txBox="1"/>
          <p:nvPr/>
        </p:nvSpPr>
        <p:spPr>
          <a:xfrm>
            <a:off x="2299298" y="3803469"/>
            <a:ext cx="1461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Daily aggregation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PySpark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455C38-4FBD-AB47-B1AA-F5F448D53490}"/>
              </a:ext>
            </a:extLst>
          </p:cNvPr>
          <p:cNvSpPr txBox="1"/>
          <p:nvPr/>
        </p:nvSpPr>
        <p:spPr>
          <a:xfrm>
            <a:off x="3739421" y="3509743"/>
            <a:ext cx="158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Daily aggregates 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written into Hive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staging tables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4C6FC-5A50-D3A1-7182-3ABF1630280B}"/>
              </a:ext>
            </a:extLst>
          </p:cNvPr>
          <p:cNvSpPr txBox="1"/>
          <p:nvPr/>
        </p:nvSpPr>
        <p:spPr>
          <a:xfrm>
            <a:off x="5196556" y="3685657"/>
            <a:ext cx="1768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Monthly aggregation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PySpark</a:t>
            </a:r>
            <a:endParaRPr lang="en-US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F68500-0590-1FEB-140D-F6B522DBC894}"/>
              </a:ext>
            </a:extLst>
          </p:cNvPr>
          <p:cNvSpPr txBox="1"/>
          <p:nvPr/>
        </p:nvSpPr>
        <p:spPr>
          <a:xfrm>
            <a:off x="6908486" y="3688496"/>
            <a:ext cx="162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Aggregated data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written to csv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A6C694-7570-2341-89AC-80F21E3F6ED1}"/>
              </a:ext>
            </a:extLst>
          </p:cNvPr>
          <p:cNvSpPr txBox="1"/>
          <p:nvPr/>
        </p:nvSpPr>
        <p:spPr>
          <a:xfrm>
            <a:off x="7449933" y="5151524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SSIS Job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9DC567-354A-0574-B21F-9363FD8305F1}"/>
              </a:ext>
            </a:extLst>
          </p:cNvPr>
          <p:cNvSpPr txBox="1"/>
          <p:nvPr/>
        </p:nvSpPr>
        <p:spPr>
          <a:xfrm>
            <a:off x="6995174" y="6290161"/>
            <a:ext cx="162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Csv data loaded</a:t>
            </a:r>
          </a:p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into SQL tables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F99C5D-7C0D-AF0A-942C-4FC2525A3E67}"/>
              </a:ext>
            </a:extLst>
          </p:cNvPr>
          <p:cNvSpPr txBox="1"/>
          <p:nvPr/>
        </p:nvSpPr>
        <p:spPr>
          <a:xfrm>
            <a:off x="6194574" y="561337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SSIS Job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E97816-DF32-D7CF-5AC7-70C3D2577EE9}"/>
              </a:ext>
            </a:extLst>
          </p:cNvPr>
          <p:cNvSpPr txBox="1"/>
          <p:nvPr/>
        </p:nvSpPr>
        <p:spPr>
          <a:xfrm>
            <a:off x="5032201" y="6300995"/>
            <a:ext cx="1625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1200" dirty="0"/>
              <a:t>SSAS cubes refreshed</a:t>
            </a:r>
          </a:p>
          <a:p>
            <a:r>
              <a:rPr lang="en-US" sz="1200" dirty="0"/>
              <a:t>with data in SQL table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E12B7D-A9BA-387E-CC25-35C967631CE5}"/>
              </a:ext>
            </a:extLst>
          </p:cNvPr>
          <p:cNvSpPr txBox="1"/>
          <p:nvPr/>
        </p:nvSpPr>
        <p:spPr>
          <a:xfrm>
            <a:off x="2953500" y="6273572"/>
            <a:ext cx="188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1200" dirty="0"/>
              <a:t>Excel pivots are built</a:t>
            </a:r>
          </a:p>
          <a:p>
            <a:r>
              <a:rPr lang="en-US" sz="1200" dirty="0"/>
              <a:t>on SSAS cubes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98CE7BE-2375-0A45-4E54-661666229C8E}"/>
              </a:ext>
            </a:extLst>
          </p:cNvPr>
          <p:cNvCxnSpPr>
            <a:cxnSpLocks/>
          </p:cNvCxnSpPr>
          <p:nvPr/>
        </p:nvCxnSpPr>
        <p:spPr>
          <a:xfrm>
            <a:off x="8778240" y="3135868"/>
            <a:ext cx="0" cy="3456865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6CCACD0-F3FE-0BE3-DE1F-94F0EA8DD83C}"/>
              </a:ext>
            </a:extLst>
          </p:cNvPr>
          <p:cNvSpPr txBox="1"/>
          <p:nvPr/>
        </p:nvSpPr>
        <p:spPr>
          <a:xfrm>
            <a:off x="9149127" y="313586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  <p:pic>
        <p:nvPicPr>
          <p:cNvPr id="54" name="Picture 10" descr="Apache Sqoop — hide your password ! | by Luis Mauricio Ramos | Medium">
            <a:extLst>
              <a:ext uri="{FF2B5EF4-FFF2-40B4-BE49-F238E27FC236}">
                <a16:creationId xmlns:a16="http://schemas.microsoft.com/office/drawing/2014/main" id="{AB66EE57-E067-73E6-1555-F2BAD798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760" y="3605420"/>
            <a:ext cx="1523953" cy="62344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Spark Sql functions | DataKare Solutions">
            <a:extLst>
              <a:ext uri="{FF2B5EF4-FFF2-40B4-BE49-F238E27FC236}">
                <a16:creationId xmlns:a16="http://schemas.microsoft.com/office/drawing/2014/main" id="{3478C0CE-E025-02C1-6C17-A1C6EACA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458" y="4646907"/>
            <a:ext cx="1437275" cy="642721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 descr="SQL Server Integration Services -SSIS">
            <a:extLst>
              <a:ext uri="{FF2B5EF4-FFF2-40B4-BE49-F238E27FC236}">
                <a16:creationId xmlns:a16="http://schemas.microsoft.com/office/drawing/2014/main" id="{A76FC0C0-5440-F65E-3845-7BE330BD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954" y="4354760"/>
            <a:ext cx="1058169" cy="1058169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10 major SQL programming errors and how to avoid them">
            <a:extLst>
              <a:ext uri="{FF2B5EF4-FFF2-40B4-BE49-F238E27FC236}">
                <a16:creationId xmlns:a16="http://schemas.microsoft.com/office/drawing/2014/main" id="{8C50AF69-7A74-8BC1-45FB-BEA0E51D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459" y="3883397"/>
            <a:ext cx="1253073" cy="54535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2" descr="Data Lineage for Microsoft SQL Server Analysis Services | MANTA">
            <a:extLst>
              <a:ext uri="{FF2B5EF4-FFF2-40B4-BE49-F238E27FC236}">
                <a16:creationId xmlns:a16="http://schemas.microsoft.com/office/drawing/2014/main" id="{11C3615C-4731-2E71-8BAB-EEEB5642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653" y="5545836"/>
            <a:ext cx="1943966" cy="623444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7C04F26-EEC9-1184-8BF0-0187888F6E3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2170005" y="4676167"/>
            <a:ext cx="522331" cy="314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A345AE7-8BC5-B3E1-59CB-40ED70AE65C7}"/>
              </a:ext>
            </a:extLst>
          </p:cNvPr>
          <p:cNvCxnSpPr>
            <a:stCxn id="23" idx="0"/>
            <a:endCxn id="10" idx="1"/>
          </p:cNvCxnSpPr>
          <p:nvPr/>
        </p:nvCxnSpPr>
        <p:spPr>
          <a:xfrm rot="5400000" flipH="1" flipV="1">
            <a:off x="2252453" y="4807563"/>
            <a:ext cx="571279" cy="308488"/>
          </a:xfrm>
          <a:prstGeom prst="bentConnector2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64200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Project 3 : Event Engine Revamped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820AF-5BA5-001C-E43B-AEC28815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80" y="191819"/>
            <a:ext cx="1503901" cy="7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47B839-5BFA-0600-4386-CC66C61E5422}"/>
              </a:ext>
            </a:extLst>
          </p:cNvPr>
          <p:cNvSpPr txBox="1">
            <a:spLocks/>
          </p:cNvSpPr>
          <p:nvPr/>
        </p:nvSpPr>
        <p:spPr>
          <a:xfrm>
            <a:off x="702040" y="1076029"/>
            <a:ext cx="9889759" cy="157085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Why ? :</a:t>
            </a:r>
          </a:p>
          <a:p>
            <a:pPr latinLnBrk="0">
              <a:lnSpc>
                <a:spcPct val="110000"/>
              </a:lnSpc>
            </a:pPr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A workflow scheduler was created to tackle the problems of rigidity and redundancy in the existing infrastructure.</a:t>
            </a:r>
          </a:p>
          <a:p>
            <a:pPr latinLnBrk="0">
              <a:lnSpc>
                <a:spcPct val="110000"/>
              </a:lnSpc>
            </a:pPr>
            <a:endParaRPr lang="en-US" sz="1700" b="1" kern="0" dirty="0">
              <a:solidFill>
                <a:srgbClr val="000000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r>
              <a:rPr lang="en-US" sz="1900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What’s new ? :</a:t>
            </a:r>
          </a:p>
          <a:p>
            <a:pPr latinLnBrk="0"/>
            <a:r>
              <a:rPr lang="en-US" sz="17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Is customizable to any process with minor alterations and all the dynamic parameters can be passed via the GUI.</a:t>
            </a:r>
          </a:p>
          <a:p>
            <a:pPr latinLnBrk="0">
              <a:lnSpc>
                <a:spcPct val="110000"/>
              </a:lnSpc>
            </a:pPr>
            <a:endParaRPr lang="en-US" sz="1700" kern="0" dirty="0">
              <a:solidFill>
                <a:srgbClr val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7AE5C-8890-543D-41B2-F48D345824B9}"/>
              </a:ext>
            </a:extLst>
          </p:cNvPr>
          <p:cNvSpPr txBox="1"/>
          <p:nvPr/>
        </p:nvSpPr>
        <p:spPr>
          <a:xfrm>
            <a:off x="322565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2298A5-531C-D252-4441-A04377946501}"/>
              </a:ext>
            </a:extLst>
          </p:cNvPr>
          <p:cNvSpPr/>
          <p:nvPr/>
        </p:nvSpPr>
        <p:spPr>
          <a:xfrm>
            <a:off x="675306" y="3641827"/>
            <a:ext cx="825623" cy="7546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" name="Graphic 19" descr="Scroll with solid fill">
            <a:extLst>
              <a:ext uri="{FF2B5EF4-FFF2-40B4-BE49-F238E27FC236}">
                <a16:creationId xmlns:a16="http://schemas.microsoft.com/office/drawing/2014/main" id="{B71893AF-B8F1-5A91-ECB8-D231126C4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611" y="3561928"/>
            <a:ext cx="914400" cy="914400"/>
          </a:xfrm>
          <a:prstGeom prst="rect">
            <a:avLst/>
          </a:prstGeom>
        </p:spPr>
      </p:pic>
      <p:pic>
        <p:nvPicPr>
          <p:cNvPr id="21" name="Graphic 20" descr="Gears with solid fill">
            <a:extLst>
              <a:ext uri="{FF2B5EF4-FFF2-40B4-BE49-F238E27FC236}">
                <a16:creationId xmlns:a16="http://schemas.microsoft.com/office/drawing/2014/main" id="{658DD60A-05CC-DDC5-826F-F30A469E5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3916" y="3561928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56418B-EE2B-D3FE-9DBA-2F6F9F436386}"/>
              </a:ext>
            </a:extLst>
          </p:cNvPr>
          <p:cNvCxnSpPr>
            <a:stCxn id="19" idx="6"/>
            <a:endCxn id="20" idx="1"/>
          </p:cNvCxnSpPr>
          <p:nvPr/>
        </p:nvCxnSpPr>
        <p:spPr>
          <a:xfrm>
            <a:off x="1500929" y="4019128"/>
            <a:ext cx="60368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1885-A2B4-1C96-56EA-82BF982B37CB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019011" y="4019128"/>
            <a:ext cx="514905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3729F7-D13E-B567-899F-36350FDAE0DB}"/>
              </a:ext>
            </a:extLst>
          </p:cNvPr>
          <p:cNvSpPr txBox="1"/>
          <p:nvPr/>
        </p:nvSpPr>
        <p:spPr>
          <a:xfrm>
            <a:off x="821786" y="3874166"/>
            <a:ext cx="608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A7B740-B2FE-4AA4-F678-73E7E03DA9FE}"/>
              </a:ext>
            </a:extLst>
          </p:cNvPr>
          <p:cNvSpPr txBox="1"/>
          <p:nvPr/>
        </p:nvSpPr>
        <p:spPr>
          <a:xfrm>
            <a:off x="408976" y="4520070"/>
            <a:ext cx="157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Event Engine Node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CD1149-DD04-445A-7111-91755B446FF2}"/>
              </a:ext>
            </a:extLst>
          </p:cNvPr>
          <p:cNvSpPr txBox="1"/>
          <p:nvPr/>
        </p:nvSpPr>
        <p:spPr>
          <a:xfrm>
            <a:off x="2024712" y="4520070"/>
            <a:ext cx="157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Wrapper script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71DDF-D911-D7B4-BABC-5F82872C9FE5}"/>
              </a:ext>
            </a:extLst>
          </p:cNvPr>
          <p:cNvSpPr txBox="1"/>
          <p:nvPr/>
        </p:nvSpPr>
        <p:spPr>
          <a:xfrm>
            <a:off x="4488684" y="3504834"/>
            <a:ext cx="2369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If all conditions are met, 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then the script to be executed 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is submitted.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F64B-AC23-0BFB-B0D2-89415B0C4D97}"/>
              </a:ext>
            </a:extLst>
          </p:cNvPr>
          <p:cNvSpPr txBox="1"/>
          <p:nvPr/>
        </p:nvSpPr>
        <p:spPr>
          <a:xfrm>
            <a:off x="408976" y="5101342"/>
            <a:ext cx="37110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Wrapper behaves differently based on node type variable passed from the node. Node types are :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data validation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history processing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trigger node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exit check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CDFBCB-7D75-C86A-E8DF-4FC6ECB44BF0}"/>
              </a:ext>
            </a:extLst>
          </p:cNvPr>
          <p:cNvSpPr txBox="1"/>
          <p:nvPr/>
        </p:nvSpPr>
        <p:spPr>
          <a:xfrm>
            <a:off x="4320397" y="4412508"/>
            <a:ext cx="35512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Wrapper is a shell script, and it can 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Pass extra arguments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Execute .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py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.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hql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, .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sh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scripts</a:t>
            </a:r>
          </a:p>
          <a:p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Example of checks done by wrapper before executing the script passed 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 sequence checks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Whether another instance is running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Resuming or restarting process check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Process exit checks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8B2068-D2CB-FB36-907B-2E2886BCF338}"/>
              </a:ext>
            </a:extLst>
          </p:cNvPr>
          <p:cNvCxnSpPr/>
          <p:nvPr/>
        </p:nvCxnSpPr>
        <p:spPr>
          <a:xfrm>
            <a:off x="8534400" y="3124200"/>
            <a:ext cx="0" cy="3253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42FD6D-7A79-DD93-DC74-E62B1D81FB11}"/>
              </a:ext>
            </a:extLst>
          </p:cNvPr>
          <p:cNvSpPr txBox="1"/>
          <p:nvPr/>
        </p:nvSpPr>
        <p:spPr>
          <a:xfrm>
            <a:off x="8873794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  <p:pic>
        <p:nvPicPr>
          <p:cNvPr id="38" name="Picture 4" descr="UNIX SHELL SCRIPTING TRAINING IN PUNE | GET CERTIFIED | Radical Technologies">
            <a:extLst>
              <a:ext uri="{FF2B5EF4-FFF2-40B4-BE49-F238E27FC236}">
                <a16:creationId xmlns:a16="http://schemas.microsoft.com/office/drawing/2014/main" id="{9B7BA442-761B-C113-7784-13A8D0C0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55" y="3619079"/>
            <a:ext cx="2203129" cy="857249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B16C4C7-3DF0-2A2E-3C6E-04A53925949E}"/>
              </a:ext>
            </a:extLst>
          </p:cNvPr>
          <p:cNvSpPr txBox="1"/>
          <p:nvPr/>
        </p:nvSpPr>
        <p:spPr>
          <a:xfrm>
            <a:off x="8723234" y="4724400"/>
            <a:ext cx="31274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sz="1600" b="1" kern="0" dirty="0"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Note: </a:t>
            </a:r>
          </a:p>
          <a:p>
            <a:pPr latinLnBrk="0"/>
            <a:r>
              <a:rPr lang="en-US" sz="1600" kern="0" dirty="0"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Event Engine is an American Express home-grown scheduler,  and this project is built on top of it. </a:t>
            </a:r>
          </a:p>
        </p:txBody>
      </p:sp>
    </p:spTree>
    <p:extLst>
      <p:ext uri="{BB962C8B-B14F-4D97-AF65-F5344CB8AC3E}">
        <p14:creationId xmlns:p14="http://schemas.microsoft.com/office/powerpoint/2010/main" val="244699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AFD369-20F7-7EE2-59CA-770B11B20D1F}"/>
              </a:ext>
            </a:extLst>
          </p:cNvPr>
          <p:cNvSpPr txBox="1">
            <a:spLocks/>
          </p:cNvSpPr>
          <p:nvPr/>
        </p:nvSpPr>
        <p:spPr>
          <a:xfrm>
            <a:off x="702040" y="1076030"/>
            <a:ext cx="9889759" cy="173909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10000"/>
              </a:lnSpc>
            </a:pPr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Why ? :</a:t>
            </a:r>
          </a:p>
          <a:p>
            <a:pPr latinLnBrk="0">
              <a:lnSpc>
                <a:spcPct val="110000"/>
              </a:lnSpc>
            </a:pPr>
            <a:r>
              <a:rPr lang="en-US" sz="16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An automation utility that can be used for an extensive comparison of metrics and dimensions between two hive tables or between baseline data in excel to a hive table. Useful during UAT or migrations.</a:t>
            </a:r>
          </a:p>
          <a:p>
            <a:pPr latinLnBrk="0">
              <a:lnSpc>
                <a:spcPct val="110000"/>
              </a:lnSpc>
            </a:pPr>
            <a:endParaRPr lang="en-US" sz="1700" b="1" kern="0" dirty="0">
              <a:solidFill>
                <a:srgbClr val="000000"/>
              </a:solidFill>
              <a:latin typeface="Roboto Condensed Medium" panose="02000000000000000000" pitchFamily="2" charset="0"/>
              <a:ea typeface="Roboto Condensed Medium" panose="02000000000000000000" pitchFamily="2" charset="0"/>
              <a:cs typeface="Calibri Light" panose="020F0302020204030204" pitchFamily="34" charset="0"/>
            </a:endParaRPr>
          </a:p>
          <a:p>
            <a:pPr latinLnBrk="0">
              <a:lnSpc>
                <a:spcPct val="110000"/>
              </a:lnSpc>
            </a:pPr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What’s new ? :</a:t>
            </a:r>
          </a:p>
          <a:p>
            <a:pPr latinLnBrk="0"/>
            <a:r>
              <a:rPr lang="en-US" sz="16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This utility can compare data for all the selected metrics across all the selected dimensions and as it is built using </a:t>
            </a:r>
            <a:r>
              <a:rPr lang="en-US" sz="1600" kern="0" dirty="0" err="1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PySpark</a:t>
            </a:r>
            <a:r>
              <a:rPr lang="en-US" sz="1600" kern="0" dirty="0">
                <a:solidFill>
                  <a:srgbClr val="000000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rPr>
              <a:t> and python, it has good performance on large datasets as well. </a:t>
            </a:r>
          </a:p>
          <a:p>
            <a:pPr latinLnBrk="0">
              <a:lnSpc>
                <a:spcPct val="110000"/>
              </a:lnSpc>
            </a:pPr>
            <a:endParaRPr lang="en-US" sz="1700" kern="0" dirty="0">
              <a:solidFill>
                <a:srgbClr val="000000"/>
              </a:solidFill>
              <a:latin typeface="Calibri Light" panose="020F0302020204030204" pitchFamily="34" charset="0"/>
              <a:ea typeface="Roboto Condensed Light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D4DA50-DDD6-C070-F64C-AFB13BB3989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7ABDD31-5F4D-2739-492A-B21C282A0A2C}"/>
              </a:ext>
            </a:extLst>
          </p:cNvPr>
          <p:cNvSpPr txBox="1">
            <a:spLocks/>
          </p:cNvSpPr>
          <p:nvPr/>
        </p:nvSpPr>
        <p:spPr>
          <a:xfrm>
            <a:off x="685800" y="192006"/>
            <a:ext cx="55912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sz="3600" b="1" i="0"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 altLang="ko-KR" dirty="0"/>
              <a:t>Project 4 : Regression Testing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497DB-F000-A61B-9DB0-AF732BBBCBD0}"/>
              </a:ext>
            </a:extLst>
          </p:cNvPr>
          <p:cNvCxnSpPr/>
          <p:nvPr/>
        </p:nvCxnSpPr>
        <p:spPr>
          <a:xfrm>
            <a:off x="8534400" y="3124200"/>
            <a:ext cx="0" cy="325374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3F71A9B-BEF2-4D75-3F8C-5D61D9ACB84F}"/>
              </a:ext>
            </a:extLst>
          </p:cNvPr>
          <p:cNvSpPr txBox="1"/>
          <p:nvPr/>
        </p:nvSpPr>
        <p:spPr>
          <a:xfrm>
            <a:off x="8873794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Technology Used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FEB914-22D6-1329-1A3C-5C5E39AF7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80" y="191819"/>
            <a:ext cx="1503901" cy="7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xcel Logo Icon #33735 - Free Icons Library">
            <a:extLst>
              <a:ext uri="{FF2B5EF4-FFF2-40B4-BE49-F238E27FC236}">
                <a16:creationId xmlns:a16="http://schemas.microsoft.com/office/drawing/2014/main" id="{EDB588A5-168D-568B-2860-F2B4C937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638" y="4351875"/>
            <a:ext cx="924164" cy="6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SV file extension What are and how do you open this type of file? -  Computing Mania">
            <a:extLst>
              <a:ext uri="{FF2B5EF4-FFF2-40B4-BE49-F238E27FC236}">
                <a16:creationId xmlns:a16="http://schemas.microsoft.com/office/drawing/2014/main" id="{3E7016A0-DD16-5499-6310-26D462818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02949"/>
            <a:ext cx="73152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Scroll with solid fill">
            <a:extLst>
              <a:ext uri="{FF2B5EF4-FFF2-40B4-BE49-F238E27FC236}">
                <a16:creationId xmlns:a16="http://schemas.microsoft.com/office/drawing/2014/main" id="{451007E2-578B-EC8E-82FC-7CFD676DB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61426" y="4202950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600B25-4013-9C30-FA9A-AFB01641756D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341121" y="4660150"/>
            <a:ext cx="320305" cy="0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5F1BD9-0BD2-9B79-DA9C-4C01DE2E4C32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2575826" y="4660150"/>
            <a:ext cx="410812" cy="0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5BBFDC-E805-AF63-B87F-65EC162E021B}"/>
              </a:ext>
            </a:extLst>
          </p:cNvPr>
          <p:cNvSpPr txBox="1"/>
          <p:nvPr/>
        </p:nvSpPr>
        <p:spPr>
          <a:xfrm>
            <a:off x="98586" y="5411257"/>
            <a:ext cx="2588214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Configs are provided in csv, like 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Hive table names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Metrics and Dimensions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Group by columns if any,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filters if any.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6209B7-BA6C-8F2F-5549-4D3979687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614" y="3363688"/>
            <a:ext cx="3860988" cy="134608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9CA003-800A-88DD-50F8-1CD62A327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614" y="4817480"/>
            <a:ext cx="3860988" cy="114548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8D830E-7E88-3692-4338-39195F7FF862}"/>
              </a:ext>
            </a:extLst>
          </p:cNvPr>
          <p:cNvSpPr txBox="1"/>
          <p:nvPr/>
        </p:nvSpPr>
        <p:spPr>
          <a:xfrm>
            <a:off x="1122196" y="3640688"/>
            <a:ext cx="2452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Python script uses pandas and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PySpark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aggregations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6C8AC3-1FC5-8260-006B-90888DC7CBA5}"/>
              </a:ext>
            </a:extLst>
          </p:cNvPr>
          <p:cNvSpPr txBox="1"/>
          <p:nvPr/>
        </p:nvSpPr>
        <p:spPr>
          <a:xfrm>
            <a:off x="3377021" y="6028129"/>
            <a:ext cx="51573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Test results are written as two sheets in excel: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Sheet1: Comparison of metric aggregates along dimension categories</a:t>
            </a:r>
          </a:p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Sheet2: Comparison of overall metric aggregates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8D25240-6079-1111-5312-E12F2A70ED6F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3910802" y="4036730"/>
            <a:ext cx="410812" cy="623420"/>
          </a:xfrm>
          <a:prstGeom prst="bentConnector3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1D9072F-79CA-1E90-4F32-491AA8795518}"/>
              </a:ext>
            </a:extLst>
          </p:cNvPr>
          <p:cNvCxnSpPr>
            <a:stCxn id="9" idx="3"/>
            <a:endCxn id="16" idx="1"/>
          </p:cNvCxnSpPr>
          <p:nvPr/>
        </p:nvCxnSpPr>
        <p:spPr>
          <a:xfrm>
            <a:off x="3910802" y="4660150"/>
            <a:ext cx="410812" cy="730074"/>
          </a:xfrm>
          <a:prstGeom prst="bentConnector3">
            <a:avLst/>
          </a:prstGeom>
          <a:ln w="15875">
            <a:solidFill>
              <a:schemeClr val="tx1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B43ED2-87CD-8EE1-EC54-AD16D9A187A5}"/>
              </a:ext>
            </a:extLst>
          </p:cNvPr>
          <p:cNvSpPr txBox="1"/>
          <p:nvPr/>
        </p:nvSpPr>
        <p:spPr>
          <a:xfrm>
            <a:off x="322565" y="3011858"/>
            <a:ext cx="226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b="1" kern="0" dirty="0">
                <a:solidFill>
                  <a:srgbClr val="000000"/>
                </a:solidFill>
                <a:latin typeface="Roboto Condensed Medium" panose="02000000000000000000" pitchFamily="2" charset="0"/>
                <a:ea typeface="Roboto Condensed Medium" panose="02000000000000000000" pitchFamily="2" charset="0"/>
                <a:cs typeface="Calibri Light" panose="020F0302020204030204" pitchFamily="34" charset="0"/>
              </a:rPr>
              <a:t>Flow diagram :</a:t>
            </a:r>
          </a:p>
        </p:txBody>
      </p:sp>
      <p:pic>
        <p:nvPicPr>
          <p:cNvPr id="23" name="Picture 2" descr="Python Pandas Tutorial: For Beginners | by Rekha Kalwa | Analytics Vidhya |  Medium">
            <a:extLst>
              <a:ext uri="{FF2B5EF4-FFF2-40B4-BE49-F238E27FC236}">
                <a16:creationId xmlns:a16="http://schemas.microsoft.com/office/drawing/2014/main" id="{8C6A968E-89AF-58EB-0C9A-B9113B77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389" y="3515263"/>
            <a:ext cx="1773719" cy="782718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ntroduction to PySpark. What is it?">
            <a:extLst>
              <a:ext uri="{FF2B5EF4-FFF2-40B4-BE49-F238E27FC236}">
                <a16:creationId xmlns:a16="http://schemas.microsoft.com/office/drawing/2014/main" id="{5146EF11-936A-3B5F-9734-203CA7F0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552" y="5301003"/>
            <a:ext cx="1792301" cy="800949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pache Hive and Apache Tez – Memory management and Tuning">
            <a:extLst>
              <a:ext uri="{FF2B5EF4-FFF2-40B4-BE49-F238E27FC236}">
                <a16:creationId xmlns:a16="http://schemas.microsoft.com/office/drawing/2014/main" id="{F471ED96-CE46-2CB0-4A21-F081C4A8C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551" y="3985993"/>
            <a:ext cx="1792302" cy="765077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UNIX SHELL SCRIPTING TRAINING IN PUNE | GET CERTIFIED | Radical Technologies">
            <a:extLst>
              <a:ext uri="{FF2B5EF4-FFF2-40B4-BE49-F238E27FC236}">
                <a16:creationId xmlns:a16="http://schemas.microsoft.com/office/drawing/2014/main" id="{DF2CEE1E-179A-2365-9F9F-EDEF4AA4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758" y="4709771"/>
            <a:ext cx="1712794" cy="666457"/>
          </a:xfrm>
          <a:prstGeom prst="rect">
            <a:avLst/>
          </a:prstGeom>
          <a:noFill/>
          <a:ln w="158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ED33D3-EBD6-5774-4E92-DCC8F5AA9DB8}"/>
              </a:ext>
            </a:extLst>
          </p:cNvPr>
          <p:cNvCxnSpPr>
            <a:stCxn id="10" idx="2"/>
          </p:cNvCxnSpPr>
          <p:nvPr/>
        </p:nvCxnSpPr>
        <p:spPr>
          <a:xfrm>
            <a:off x="975361" y="5117350"/>
            <a:ext cx="5041" cy="293907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</p:cxnSp>
    </p:spTree>
    <p:extLst>
      <p:ext uri="{BB962C8B-B14F-4D97-AF65-F5344CB8AC3E}">
        <p14:creationId xmlns:p14="http://schemas.microsoft.com/office/powerpoint/2010/main" val="3889009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0FF5AE073E507468BE234DCB84BE3C9" ma:contentTypeVersion="8" ma:contentTypeDescription="새 문서를 만듭니다." ma:contentTypeScope="" ma:versionID="b4e94330a14d7d01c564fb609ea1bf26">
  <xsd:schema xmlns:xsd="http://www.w3.org/2001/XMLSchema" xmlns:xs="http://www.w3.org/2001/XMLSchema" xmlns:p="http://schemas.microsoft.com/office/2006/metadata/properties" xmlns:ns2="3fb1edc4-42d8-4b75-82b3-940d5276c467" targetNamespace="http://schemas.microsoft.com/office/2006/metadata/properties" ma:root="true" ma:fieldsID="462ffc72d8b929d571da285eb440ced8" ns2:_="">
    <xsd:import namespace="3fb1edc4-42d8-4b75-82b3-940d5276c4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b1edc4-42d8-4b75-82b3-940d5276c4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E9C351-1D51-48F8-ADBA-5439B870972C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3fb1edc4-42d8-4b75-82b3-940d5276c46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3B14CE3-7F0A-4A37-A9E4-C3B9B43DC9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9B5B92-2DF1-4AB9-835D-3EA3A4444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b1edc4-42d8-4b75-82b3-940d5276c4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1711</TotalTime>
  <Words>949</Words>
  <Application>Microsoft Office PowerPoint</Application>
  <PresentationFormat>Widescreen</PresentationFormat>
  <Paragraphs>200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G마켓 산스 Bold</vt:lpstr>
      <vt:lpstr>Malgun Gothic</vt:lpstr>
      <vt:lpstr>Calibri Light</vt:lpstr>
      <vt:lpstr>Gmarket Sans Medium</vt:lpstr>
      <vt:lpstr>Roboto Condensed Light</vt:lpstr>
      <vt:lpstr>Malgun Gothic</vt:lpstr>
      <vt:lpstr>Roboto Condensed Medium</vt:lpstr>
      <vt:lpstr>Wingdings</vt:lpstr>
      <vt:lpstr>Calibri</vt:lpstr>
      <vt:lpstr>Roboto Condensed</vt:lpstr>
      <vt:lpstr>High Tower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211228 [스프링클라우드] PPT 템플릿01</dc:title>
  <dc:creator>pyjun</dc:creator>
  <cp:lastModifiedBy>4250</cp:lastModifiedBy>
  <cp:revision>132</cp:revision>
  <dcterms:created xsi:type="dcterms:W3CDTF">2021-12-29T05:55:36Z</dcterms:created>
  <dcterms:modified xsi:type="dcterms:W3CDTF">2022-09-05T23:41:26Z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2021-12-29T00:00:00Z</vt:filetime>
  </property>
  <property fmtid="{D5CDD505-2E9C-101B-9397-08002B2CF9AE}" pid="3" name="Creator">
    <vt:lpwstr>Adobe Illustrator 26.0 (Windows)</vt:lpwstr>
  </property>
  <property fmtid="{D5CDD505-2E9C-101B-9397-08002B2CF9AE}" pid="4" name="LastSaved">
    <vt:filetime>2021-12-29T00:00:00Z</vt:filetime>
  </property>
  <property fmtid="{D5CDD505-2E9C-101B-9397-08002B2CF9AE}" pid="5" name="ContentTypeId">
    <vt:lpwstr>0x010100C0FF5AE073E507468BE234DCB84BE3C9</vt:lpwstr>
  </property>
</Properties>
</file>